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67" r:id="rId3"/>
    <p:sldId id="425" r:id="rId4"/>
    <p:sldId id="427" r:id="rId5"/>
    <p:sldId id="429" r:id="rId6"/>
    <p:sldId id="428" r:id="rId7"/>
    <p:sldId id="430" r:id="rId8"/>
    <p:sldId id="431" r:id="rId9"/>
    <p:sldId id="432" r:id="rId10"/>
    <p:sldId id="434" r:id="rId11"/>
    <p:sldId id="435" r:id="rId12"/>
    <p:sldId id="436" r:id="rId13"/>
    <p:sldId id="439" r:id="rId14"/>
    <p:sldId id="441" r:id="rId15"/>
    <p:sldId id="438" r:id="rId16"/>
    <p:sldId id="440" r:id="rId17"/>
    <p:sldId id="443" r:id="rId18"/>
    <p:sldId id="445" r:id="rId19"/>
    <p:sldId id="447" r:id="rId20"/>
    <p:sldId id="444" r:id="rId21"/>
    <p:sldId id="44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1E5F5"/>
    <a:srgbClr val="FF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34E40E-B2F8-41B7-8954-FBA06DCC3232}" v="807" dt="2025-02-07T04:08:10.3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showGuides="1">
      <p:cViewPr varScale="1">
        <p:scale>
          <a:sx n="76" d="100"/>
          <a:sy n="76" d="100"/>
        </p:scale>
        <p:origin x="869" y="48"/>
      </p:cViewPr>
      <p:guideLst>
        <p:guide orient="horz" pos="218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F4EDAE-9D25-49D2-8F0D-010073C9295D}" type="datetimeFigureOut">
              <a:rPr lang="en-US" smtClean="0"/>
              <a:t>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7885B4-24E3-4E20-8457-5A22B3A74A15}" type="slidenum">
              <a:rPr lang="en-US" smtClean="0"/>
              <a:t>‹#›</a:t>
            </a:fld>
            <a:endParaRPr lang="en-US"/>
          </a:p>
        </p:txBody>
      </p:sp>
    </p:spTree>
    <p:extLst>
      <p:ext uri="{BB962C8B-B14F-4D97-AF65-F5344CB8AC3E}">
        <p14:creationId xmlns:p14="http://schemas.microsoft.com/office/powerpoint/2010/main" val="197755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7885B4-24E3-4E20-8457-5A22B3A74A15}" type="slidenum">
              <a:rPr lang="en-US" smtClean="0"/>
              <a:t>19</a:t>
            </a:fld>
            <a:endParaRPr lang="en-US"/>
          </a:p>
        </p:txBody>
      </p:sp>
    </p:spTree>
    <p:extLst>
      <p:ext uri="{BB962C8B-B14F-4D97-AF65-F5344CB8AC3E}">
        <p14:creationId xmlns:p14="http://schemas.microsoft.com/office/powerpoint/2010/main" val="4080519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C10FA-2B64-BC5B-852E-D6051D50374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D03871E-CF44-2BF3-5475-450B063688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1E4C39-CB7C-5881-0FB1-442A45BB3BF9}"/>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5" name="Footer Placeholder 4">
            <a:extLst>
              <a:ext uri="{FF2B5EF4-FFF2-40B4-BE49-F238E27FC236}">
                <a16:creationId xmlns:a16="http://schemas.microsoft.com/office/drawing/2014/main" id="{DF24BE95-CB9E-9556-B775-729ABC937D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FD79B8-CA0B-55B1-CD3A-4ED76134169E}"/>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42532014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48CFB-2D16-D236-D8FB-009DB852976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073C94-D464-2BBD-8A22-EE41A58724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B3179B-739B-9D46-EAB2-5FE8F53A76FF}"/>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5" name="Footer Placeholder 4">
            <a:extLst>
              <a:ext uri="{FF2B5EF4-FFF2-40B4-BE49-F238E27FC236}">
                <a16:creationId xmlns:a16="http://schemas.microsoft.com/office/drawing/2014/main" id="{13267222-5332-EFAF-BCF4-E8FBC71F89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922596-A7E9-D3AF-C07C-E7C829DAD2F2}"/>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38988277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BBCB3B-6571-8A71-8418-EBD2B1EB496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540F15-977B-5673-68A0-2CC84494AA0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8744F1-D90F-95AC-8E1A-8DF1DF49354D}"/>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5" name="Footer Placeholder 4">
            <a:extLst>
              <a:ext uri="{FF2B5EF4-FFF2-40B4-BE49-F238E27FC236}">
                <a16:creationId xmlns:a16="http://schemas.microsoft.com/office/drawing/2014/main" id="{4890E8E3-6567-62CE-7356-0D7BBC9D6D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4AE83-E71B-9C72-F376-2392504F29CB}"/>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1930605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52F69-1688-AA65-3407-1EAF4B0D45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F2D26E-AD0B-F0A2-8F0E-4B7F7AC700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7B275E-8E03-2B30-AA62-45C5E7615010}"/>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5" name="Footer Placeholder 4">
            <a:extLst>
              <a:ext uri="{FF2B5EF4-FFF2-40B4-BE49-F238E27FC236}">
                <a16:creationId xmlns:a16="http://schemas.microsoft.com/office/drawing/2014/main" id="{68271DA3-CDD8-7543-D4C5-098F22DE4A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E0F425-F9F7-2205-E877-56CE2934994E}"/>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29100287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2583AD-343F-99C4-37A8-5AF60FD77FB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A99661C-1311-A84E-F84A-3DB7CB1FEC8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520895-3A01-ADAC-BE45-1F7AE1015D0D}"/>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5" name="Footer Placeholder 4">
            <a:extLst>
              <a:ext uri="{FF2B5EF4-FFF2-40B4-BE49-F238E27FC236}">
                <a16:creationId xmlns:a16="http://schemas.microsoft.com/office/drawing/2014/main" id="{7F026E54-F4CE-0629-4FB3-8C7EDB2D64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34D240-3538-AB56-FC75-59E40E83A173}"/>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19146635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80EDF-2091-1960-181D-7018DFF31E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AB079D-8D55-3435-6234-BE6BE6F282C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07FDE1-F7CD-DE3C-F5CF-C188A0C0D17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98C8C4-A865-BB3D-8E7B-64EDB45918D7}"/>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6" name="Footer Placeholder 5">
            <a:extLst>
              <a:ext uri="{FF2B5EF4-FFF2-40B4-BE49-F238E27FC236}">
                <a16:creationId xmlns:a16="http://schemas.microsoft.com/office/drawing/2014/main" id="{464E1A06-D481-D734-EA18-317F2340AB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BB63FD-0912-2EDA-1E33-8745BB451741}"/>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8301625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8E50C-057E-D527-CD28-BD35D4EF4C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BDFA06C-0E72-769A-ADA2-468E6CB81F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7F7610-9FDF-A92A-E6BE-0F9E3A824B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4F13ACB-1BF6-0D2D-6070-8AA50E0099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5F37C9-35C1-8D2D-B1A2-4D53428BB4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952148E-1A53-FC96-D129-A1FD7521BC12}"/>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8" name="Footer Placeholder 7">
            <a:extLst>
              <a:ext uri="{FF2B5EF4-FFF2-40B4-BE49-F238E27FC236}">
                <a16:creationId xmlns:a16="http://schemas.microsoft.com/office/drawing/2014/main" id="{658BC29D-D8A4-B796-2EE3-922FE66B60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47D415F-E9F5-1683-F489-5F4B13FA97B3}"/>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1768970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C5605-B640-3DFB-891D-02F8FF99FA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398216-F3BE-0376-28D0-E568CEA90227}"/>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4" name="Footer Placeholder 3">
            <a:extLst>
              <a:ext uri="{FF2B5EF4-FFF2-40B4-BE49-F238E27FC236}">
                <a16:creationId xmlns:a16="http://schemas.microsoft.com/office/drawing/2014/main" id="{14E78828-6A7D-F888-A2E9-E06F410339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EE93E6-3148-E862-0A2A-F3188F506E8A}"/>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2011849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73B58A-9B88-86BA-EF0A-F51F6458FDF5}"/>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3" name="Footer Placeholder 2">
            <a:extLst>
              <a:ext uri="{FF2B5EF4-FFF2-40B4-BE49-F238E27FC236}">
                <a16:creationId xmlns:a16="http://schemas.microsoft.com/office/drawing/2014/main" id="{D7600FED-B390-B1F0-3010-BB8C1CBB6C5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C19C72-63DC-C3C4-AEC7-8FE69B82FC60}"/>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2451189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9F977-2707-91BC-FBD4-298EA83BBC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808084-2E79-CC42-6515-ED6FFDD9B8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B322ACA-93C5-9913-F71E-1A1BD77760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CCB0F0-6B41-E23F-D732-C99715C20E7B}"/>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6" name="Footer Placeholder 5">
            <a:extLst>
              <a:ext uri="{FF2B5EF4-FFF2-40B4-BE49-F238E27FC236}">
                <a16:creationId xmlns:a16="http://schemas.microsoft.com/office/drawing/2014/main" id="{B79DD291-08D1-BC42-DEE9-58B8BFC5D1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08E3E6-22D2-40D0-842A-1472B45B1D93}"/>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1859130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772F0-D04B-B205-7DFD-5BF125D533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6E20789-FE08-A48C-A75A-4A9BD8ADA5A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1D08F62-0A99-703E-AEB3-1CEE58A546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AADC49-4473-6BDF-51FB-E146A48EA82D}"/>
              </a:ext>
            </a:extLst>
          </p:cNvPr>
          <p:cNvSpPr>
            <a:spLocks noGrp="1"/>
          </p:cNvSpPr>
          <p:nvPr>
            <p:ph type="dt" sz="half" idx="10"/>
          </p:nvPr>
        </p:nvSpPr>
        <p:spPr/>
        <p:txBody>
          <a:bodyPr/>
          <a:lstStyle/>
          <a:p>
            <a:fld id="{4E44AF6C-FB21-4D97-93A6-72C90B018281}" type="datetimeFigureOut">
              <a:rPr lang="en-US" smtClean="0"/>
              <a:t>2/7/2025</a:t>
            </a:fld>
            <a:endParaRPr lang="en-US"/>
          </a:p>
        </p:txBody>
      </p:sp>
      <p:sp>
        <p:nvSpPr>
          <p:cNvPr id="6" name="Footer Placeholder 5">
            <a:extLst>
              <a:ext uri="{FF2B5EF4-FFF2-40B4-BE49-F238E27FC236}">
                <a16:creationId xmlns:a16="http://schemas.microsoft.com/office/drawing/2014/main" id="{8C49EBEE-7903-7E8A-1CAF-20AEDE72B6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D70ECD-DE64-9BEF-E255-F531863B6860}"/>
              </a:ext>
            </a:extLst>
          </p:cNvPr>
          <p:cNvSpPr>
            <a:spLocks noGrp="1"/>
          </p:cNvSpPr>
          <p:nvPr>
            <p:ph type="sldNum" sz="quarter" idx="12"/>
          </p:nvPr>
        </p:nvSpPr>
        <p:spPr/>
        <p:txBody>
          <a:bodyPr/>
          <a:lstStyle/>
          <a:p>
            <a:fld id="{B1C7D951-37A6-4B3D-AC9E-32D152DB7C5A}" type="slidenum">
              <a:rPr lang="en-US" smtClean="0"/>
              <a:t>‹#›</a:t>
            </a:fld>
            <a:endParaRPr lang="en-US"/>
          </a:p>
        </p:txBody>
      </p:sp>
    </p:spTree>
    <p:extLst>
      <p:ext uri="{BB962C8B-B14F-4D97-AF65-F5344CB8AC3E}">
        <p14:creationId xmlns:p14="http://schemas.microsoft.com/office/powerpoint/2010/main" val="250066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681328-BE4E-E291-C037-0257E159704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5F1B66-CD72-CFC6-0BA4-B24AD4EA85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D8D558-84C0-C0BE-1C1E-38DBC83077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E44AF6C-FB21-4D97-93A6-72C90B018281}" type="datetimeFigureOut">
              <a:rPr lang="en-US" smtClean="0"/>
              <a:t>2/7/2025</a:t>
            </a:fld>
            <a:endParaRPr lang="en-US"/>
          </a:p>
        </p:txBody>
      </p:sp>
      <p:sp>
        <p:nvSpPr>
          <p:cNvPr id="5" name="Footer Placeholder 4">
            <a:extLst>
              <a:ext uri="{FF2B5EF4-FFF2-40B4-BE49-F238E27FC236}">
                <a16:creationId xmlns:a16="http://schemas.microsoft.com/office/drawing/2014/main" id="{487C34A8-B2D7-7C2E-B166-217628CCBD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022B881-54C4-B5E6-534F-9DFE8B4F74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1C7D951-37A6-4B3D-AC9E-32D152DB7C5A}" type="slidenum">
              <a:rPr lang="en-US" smtClean="0"/>
              <a:t>‹#›</a:t>
            </a:fld>
            <a:endParaRPr lang="en-US"/>
          </a:p>
        </p:txBody>
      </p:sp>
    </p:spTree>
    <p:extLst>
      <p:ext uri="{BB962C8B-B14F-4D97-AF65-F5344CB8AC3E}">
        <p14:creationId xmlns:p14="http://schemas.microsoft.com/office/powerpoint/2010/main" val="37251168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20.png"/><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BF3B21-4962-65C3-6CD8-722B2275E1FB}"/>
              </a:ext>
            </a:extLst>
          </p:cNvPr>
          <p:cNvSpPr>
            <a:spLocks noGrp="1"/>
          </p:cNvSpPr>
          <p:nvPr>
            <p:ph type="ctrTitle"/>
          </p:nvPr>
        </p:nvSpPr>
        <p:spPr/>
        <p:txBody>
          <a:bodyPr>
            <a:normAutofit/>
          </a:bodyPr>
          <a:lstStyle/>
          <a:p>
            <a:pPr marL="0" marR="0">
              <a:lnSpc>
                <a:spcPct val="107000"/>
              </a:lnSpc>
              <a:spcAft>
                <a:spcPts val="800"/>
              </a:spcAft>
              <a:tabLst>
                <a:tab pos="1771650" algn="l"/>
              </a:tabLst>
            </a:pPr>
            <a:r>
              <a:rPr lang="en-US" sz="2800" b="1" kern="100" dirty="0">
                <a:solidFill>
                  <a:srgbClr val="000000"/>
                </a:solidFill>
                <a:effectLst/>
                <a:latin typeface="Aptos" panose="020B0004020202020204" pitchFamily="34" charset="0"/>
                <a:ea typeface="Aptos" panose="020B0004020202020204" pitchFamily="34" charset="0"/>
                <a:cs typeface="Times New Roman" panose="02020603050405020304" pitchFamily="18" charset="0"/>
              </a:rPr>
              <a:t>Applications for Small Area Estimation Methods in Forest Inventories and Modeling</a:t>
            </a:r>
            <a:br>
              <a:rPr lang="en-US" sz="2800" kern="100" dirty="0">
                <a:effectLst/>
                <a:latin typeface="Aptos" panose="020B0004020202020204" pitchFamily="34" charset="0"/>
                <a:ea typeface="Aptos" panose="020B0004020202020204" pitchFamily="34" charset="0"/>
                <a:cs typeface="Times New Roman" panose="02020603050405020304" pitchFamily="18" charset="0"/>
              </a:rPr>
            </a:br>
            <a:r>
              <a:rPr lang="en-US" sz="2800" b="1" kern="100" dirty="0">
                <a:effectLst/>
                <a:latin typeface="Aptos" panose="020B0004020202020204" pitchFamily="34" charset="0"/>
                <a:ea typeface="Aptos" panose="020B0004020202020204" pitchFamily="34" charset="0"/>
                <a:cs typeface="Times New Roman" panose="02020603050405020304" pitchFamily="18" charset="0"/>
              </a:rPr>
              <a:t>Center for Intensive Planted-forest Silviculture</a:t>
            </a:r>
            <a:endParaRPr lang="en-US" sz="2800" dirty="0"/>
          </a:p>
        </p:txBody>
      </p:sp>
      <p:sp>
        <p:nvSpPr>
          <p:cNvPr id="3" name="Subtitle 2">
            <a:extLst>
              <a:ext uri="{FF2B5EF4-FFF2-40B4-BE49-F238E27FC236}">
                <a16:creationId xmlns:a16="http://schemas.microsoft.com/office/drawing/2014/main" id="{33C157B0-810C-E187-19C1-D480A64A47BD}"/>
              </a:ext>
            </a:extLst>
          </p:cNvPr>
          <p:cNvSpPr>
            <a:spLocks noGrp="1"/>
          </p:cNvSpPr>
          <p:nvPr>
            <p:ph type="subTitle" idx="1"/>
          </p:nvPr>
        </p:nvSpPr>
        <p:spPr>
          <a:xfrm>
            <a:off x="1524000" y="4200210"/>
            <a:ext cx="9144000" cy="1057589"/>
          </a:xfrm>
        </p:spPr>
        <p:txBody>
          <a:bodyPr>
            <a:normAutofit/>
          </a:bodyPr>
          <a:lstStyle/>
          <a:p>
            <a:r>
              <a:rPr lang="en-US" sz="2000" dirty="0"/>
              <a:t>Bryce Frank, Temesgen Hailemariam &amp; Francisco Mauro</a:t>
            </a:r>
          </a:p>
          <a:p>
            <a:r>
              <a:rPr lang="en-US" sz="2000" dirty="0"/>
              <a:t>February 2025</a:t>
            </a:r>
          </a:p>
        </p:txBody>
      </p:sp>
    </p:spTree>
    <p:extLst>
      <p:ext uri="{BB962C8B-B14F-4D97-AF65-F5344CB8AC3E}">
        <p14:creationId xmlns:p14="http://schemas.microsoft.com/office/powerpoint/2010/main" val="27740796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924B04-9E15-8C13-AECB-4459704728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BCC9D4-4E73-37F7-9B94-C11641FC2FB2}"/>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sp>
        <p:nvSpPr>
          <p:cNvPr id="4" name="Content Placeholder 2">
            <a:extLst>
              <a:ext uri="{FF2B5EF4-FFF2-40B4-BE49-F238E27FC236}">
                <a16:creationId xmlns:a16="http://schemas.microsoft.com/office/drawing/2014/main" id="{1D25B867-CD7F-6695-B0D9-E16150831AAB}"/>
              </a:ext>
            </a:extLst>
          </p:cNvPr>
          <p:cNvSpPr>
            <a:spLocks noGrp="1"/>
          </p:cNvSpPr>
          <p:nvPr>
            <p:ph idx="1"/>
          </p:nvPr>
        </p:nvSpPr>
        <p:spPr>
          <a:xfrm>
            <a:off x="207371" y="1148462"/>
            <a:ext cx="7027441" cy="4230356"/>
          </a:xfrm>
        </p:spPr>
        <p:txBody>
          <a:bodyPr vert="horz" lIns="91440" tIns="45720" rIns="91440" bIns="45720" rtlCol="0" anchor="t">
            <a:noAutofit/>
          </a:bodyPr>
          <a:lstStyle/>
          <a:p>
            <a:pPr marL="0" indent="0">
              <a:buNone/>
            </a:pPr>
            <a:r>
              <a:rPr lang="en-US" kern="100" dirty="0">
                <a:solidFill>
                  <a:srgbClr val="000000"/>
                </a:solidFill>
                <a:latin typeface="Aptos" panose="020B0004020202020204" pitchFamily="34" charset="0"/>
                <a:ea typeface="+mj-ea"/>
                <a:cs typeface="Times New Roman" panose="02020603050405020304" pitchFamily="18" charset="0"/>
              </a:rPr>
              <a:t>What can we do if the error is large?</a:t>
            </a:r>
          </a:p>
          <a:p>
            <a:r>
              <a:rPr lang="en-US" sz="2400" b="1" kern="100" dirty="0">
                <a:solidFill>
                  <a:srgbClr val="000000"/>
                </a:solidFill>
                <a:latin typeface="Aptos" panose="020B0004020202020204" pitchFamily="34" charset="0"/>
                <a:ea typeface="+mj-ea"/>
                <a:cs typeface="Times New Roman" panose="02020603050405020304" pitchFamily="18" charset="0"/>
              </a:rPr>
              <a:t>If there is auxiliary information available we can use regression estimators</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a:t>
            </a: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All population units have a fixed and unknown value for the variable of interest (e.g., Volume) and values for some auxiliary variables (e.g., Lidar P95 purple)</a:t>
            </a:r>
          </a:p>
          <a:p>
            <a:pPr marL="0" indent="0">
              <a:buNone/>
            </a:pPr>
            <a:endParaRPr lang="en-US" sz="9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For that population there is line of best fit.</a:t>
            </a:r>
          </a:p>
          <a:p>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We do not assume that the data is generated by that linear relationship, in this case the date seems to generate from something like a parabola.</a:t>
            </a:r>
          </a:p>
          <a:p>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The line is just the line of best fit for that population , but in this case gets reasonably close.</a:t>
            </a:r>
          </a:p>
          <a:p>
            <a:pPr marL="0" indent="0">
              <a:buNone/>
            </a:pPr>
            <a:endParaRPr lang="en-US" kern="100" dirty="0">
              <a:solidFill>
                <a:srgbClr val="000000"/>
              </a:solidFill>
              <a:latin typeface="Aptos" panose="020B0004020202020204" pitchFamily="34" charset="0"/>
              <a:ea typeface="+mj-ea"/>
              <a:cs typeface="Times New Roman" panose="02020603050405020304" pitchFamily="18" charset="0"/>
            </a:endParaRPr>
          </a:p>
          <a:p>
            <a:pPr marL="0" indent="0">
              <a:buNone/>
            </a:pPr>
            <a:r>
              <a:rPr lang="en-US"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pic>
        <p:nvPicPr>
          <p:cNvPr id="3" name="Picture 2">
            <a:extLst>
              <a:ext uri="{FF2B5EF4-FFF2-40B4-BE49-F238E27FC236}">
                <a16:creationId xmlns:a16="http://schemas.microsoft.com/office/drawing/2014/main" id="{107C4D58-D511-67B7-0F01-3C97A26E3D63}"/>
              </a:ext>
            </a:extLst>
          </p:cNvPr>
          <p:cNvPicPr>
            <a:picLocks noChangeAspect="1"/>
          </p:cNvPicPr>
          <p:nvPr/>
        </p:nvPicPr>
        <p:blipFill rotWithShape="1">
          <a:blip r:embed="rId2"/>
          <a:srcRect l="33521" t="14978" r="20178" b="8738"/>
          <a:stretch/>
        </p:blipFill>
        <p:spPr>
          <a:xfrm>
            <a:off x="8379373" y="960665"/>
            <a:ext cx="3085796" cy="2727415"/>
          </a:xfrm>
          <a:prstGeom prst="rect">
            <a:avLst/>
          </a:prstGeom>
          <a:solidFill>
            <a:schemeClr val="accent6">
              <a:lumMod val="40000"/>
              <a:lumOff val="60000"/>
            </a:schemeClr>
          </a:solidFill>
          <a:ln w="3175" cap="sq">
            <a:solidFill>
              <a:schemeClr val="tx1"/>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4C19D68A-B399-73F3-1A1F-3F28752B074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52770" y="3819381"/>
            <a:ext cx="4920302" cy="3038618"/>
          </a:xfrm>
          <a:prstGeom prst="rect">
            <a:avLst/>
          </a:prstGeom>
        </p:spPr>
      </p:pic>
    </p:spTree>
    <p:extLst>
      <p:ext uri="{BB962C8B-B14F-4D97-AF65-F5344CB8AC3E}">
        <p14:creationId xmlns:p14="http://schemas.microsoft.com/office/powerpoint/2010/main" val="12822538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8B31F6-5ADB-7388-8EEB-D0DF7A63EAA1}"/>
            </a:ext>
          </a:extLst>
        </p:cNvPr>
        <p:cNvGrpSpPr/>
        <p:nvPr/>
      </p:nvGrpSpPr>
      <p:grpSpPr>
        <a:xfrm>
          <a:off x="0" y="0"/>
          <a:ext cx="0" cy="0"/>
          <a:chOff x="0" y="0"/>
          <a:chExt cx="0" cy="0"/>
        </a:xfrm>
      </p:grpSpPr>
      <p:pic>
        <p:nvPicPr>
          <p:cNvPr id="96" name="Picture 95">
            <a:extLst>
              <a:ext uri="{FF2B5EF4-FFF2-40B4-BE49-F238E27FC236}">
                <a16:creationId xmlns:a16="http://schemas.microsoft.com/office/drawing/2014/main" id="{D7B63EF0-F1C1-E3B1-A21C-76FAACEC7BF8}"/>
              </a:ext>
            </a:extLst>
          </p:cNvPr>
          <p:cNvPicPr>
            <a:picLocks noChangeAspect="1"/>
          </p:cNvPicPr>
          <p:nvPr/>
        </p:nvPicPr>
        <p:blipFill>
          <a:blip r:embed="rId2">
            <a:extLst>
              <a:ext uri="{28A0092B-C50C-407E-A947-70E740481C1C}">
                <a14:useLocalDpi xmlns:a14="http://schemas.microsoft.com/office/drawing/2010/main" val="0"/>
              </a:ext>
            </a:extLst>
          </a:blip>
          <a:srcRect l="20653" t="64201" r="74161" b="22582"/>
          <a:stretch/>
        </p:blipFill>
        <p:spPr>
          <a:xfrm>
            <a:off x="7093622" y="3583406"/>
            <a:ext cx="861934" cy="1540089"/>
          </a:xfrm>
          <a:prstGeom prst="rect">
            <a:avLst/>
          </a:prstGeom>
        </p:spPr>
      </p:pic>
      <p:sp>
        <p:nvSpPr>
          <p:cNvPr id="2" name="Title 1">
            <a:extLst>
              <a:ext uri="{FF2B5EF4-FFF2-40B4-BE49-F238E27FC236}">
                <a16:creationId xmlns:a16="http://schemas.microsoft.com/office/drawing/2014/main" id="{3334E0A5-A598-A71B-EA9E-2B2108096AD3}"/>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sp>
        <p:nvSpPr>
          <p:cNvPr id="4" name="Content Placeholder 2">
            <a:extLst>
              <a:ext uri="{FF2B5EF4-FFF2-40B4-BE49-F238E27FC236}">
                <a16:creationId xmlns:a16="http://schemas.microsoft.com/office/drawing/2014/main" id="{9A69007D-76A7-7BB6-C1F6-112181979D85}"/>
              </a:ext>
            </a:extLst>
          </p:cNvPr>
          <p:cNvSpPr>
            <a:spLocks noGrp="1"/>
          </p:cNvSpPr>
          <p:nvPr>
            <p:ph idx="1"/>
          </p:nvPr>
        </p:nvSpPr>
        <p:spPr>
          <a:xfrm>
            <a:off x="207372" y="1148462"/>
            <a:ext cx="6765204" cy="4230356"/>
          </a:xfrm>
        </p:spPr>
        <p:txBody>
          <a:bodyPr vert="horz" lIns="91440" tIns="45720" rIns="91440" bIns="45720" rtlCol="0" anchor="t">
            <a:noAutofit/>
          </a:bodyPr>
          <a:lstStyle/>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If we knew the line of best fit (</a:t>
            </a:r>
            <a:r>
              <a:rPr lang="en-US" sz="2400" b="1" kern="100" dirty="0">
                <a:solidFill>
                  <a:srgbClr val="000000"/>
                </a:solidFill>
                <a:latin typeface="Aptos" panose="020B0004020202020204" pitchFamily="34" charset="0"/>
                <a:ea typeface="+mj-ea"/>
                <a:cs typeface="Times New Roman" panose="02020603050405020304" pitchFamily="18" charset="0"/>
              </a:rPr>
              <a:t>fixed</a:t>
            </a:r>
            <a:r>
              <a:rPr lang="en-US" sz="2400" kern="100" dirty="0">
                <a:solidFill>
                  <a:srgbClr val="000000"/>
                </a:solidFill>
                <a:latin typeface="Aptos" panose="020B0004020202020204" pitchFamily="34" charset="0"/>
                <a:ea typeface="+mj-ea"/>
                <a:cs typeface="Times New Roman" panose="02020603050405020304" pitchFamily="18" charset="0"/>
              </a:rPr>
              <a:t>) we could calculate the adjusted value for any population unit and </a:t>
            </a:r>
            <a:r>
              <a:rPr lang="en-US" sz="2400" b="1" kern="100" dirty="0">
                <a:solidFill>
                  <a:srgbClr val="000000"/>
                </a:solidFill>
                <a:latin typeface="Aptos" panose="020B0004020202020204" pitchFamily="34" charset="0"/>
                <a:ea typeface="+mj-ea"/>
                <a:cs typeface="Times New Roman" panose="02020603050405020304" pitchFamily="18" charset="0"/>
              </a:rPr>
              <a:t>only consider the departures </a:t>
            </a:r>
            <a:r>
              <a:rPr lang="en-US" sz="2400" kern="100" dirty="0">
                <a:solidFill>
                  <a:srgbClr val="000000"/>
                </a:solidFill>
                <a:latin typeface="Aptos" panose="020B0004020202020204" pitchFamily="34" charset="0"/>
                <a:ea typeface="+mj-ea"/>
                <a:cs typeface="Times New Roman" panose="02020603050405020304" pitchFamily="18" charset="0"/>
              </a:rPr>
              <a:t>from that line (</a:t>
            </a:r>
            <a:r>
              <a:rPr lang="en-US" sz="2400" b="1" kern="100" dirty="0">
                <a:solidFill>
                  <a:srgbClr val="000000"/>
                </a:solidFill>
                <a:latin typeface="Aptos" panose="020B0004020202020204" pitchFamily="34" charset="0"/>
                <a:ea typeface="+mj-ea"/>
                <a:cs typeface="Times New Roman" panose="02020603050405020304" pitchFamily="18" charset="0"/>
              </a:rPr>
              <a:t>also fixed but unknown</a:t>
            </a:r>
            <a:r>
              <a:rPr lang="en-US" sz="2400" kern="100" dirty="0">
                <a:solidFill>
                  <a:srgbClr val="000000"/>
                </a:solidFill>
                <a:latin typeface="Aptos" panose="020B0004020202020204" pitchFamily="34" charset="0"/>
                <a:ea typeface="+mj-ea"/>
                <a:cs typeface="Times New Roman" panose="02020603050405020304" pitchFamily="18" charset="0"/>
              </a:rPr>
              <a:t>)</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To estimate the population mean, </a:t>
            </a:r>
            <a:r>
              <a:rPr lang="en-US" sz="2400" b="1" kern="100" dirty="0">
                <a:solidFill>
                  <a:srgbClr val="000000"/>
                </a:solidFill>
                <a:latin typeface="Aptos" panose="020B0004020202020204" pitchFamily="34" charset="0"/>
                <a:ea typeface="+mj-ea"/>
                <a:cs typeface="Times New Roman" panose="02020603050405020304" pitchFamily="18" charset="0"/>
              </a:rPr>
              <a:t>the only thing we would need to estimate is the mean of the departures</a:t>
            </a: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If the line of best fit represents the data well,  </a:t>
            </a:r>
            <a:r>
              <a:rPr lang="en-US" sz="2400" b="1" kern="100" dirty="0">
                <a:solidFill>
                  <a:srgbClr val="000000"/>
                </a:solidFill>
                <a:latin typeface="Aptos" panose="020B0004020202020204" pitchFamily="34" charset="0"/>
                <a:ea typeface="+mj-ea"/>
                <a:cs typeface="Times New Roman" panose="02020603050405020304" pitchFamily="18" charset="0"/>
              </a:rPr>
              <a:t>then the variability that is left (departures) would be smaller than the variability of the variable of interest</a:t>
            </a: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dirty="0"/>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pic>
        <p:nvPicPr>
          <p:cNvPr id="52" name="Picture 51">
            <a:extLst>
              <a:ext uri="{FF2B5EF4-FFF2-40B4-BE49-F238E27FC236}">
                <a16:creationId xmlns:a16="http://schemas.microsoft.com/office/drawing/2014/main" id="{A05EFB1E-E21B-6A6A-563A-6C0CEF5AFDD5}"/>
              </a:ext>
            </a:extLst>
          </p:cNvPr>
          <p:cNvPicPr>
            <a:picLocks noChangeAspect="1"/>
          </p:cNvPicPr>
          <p:nvPr/>
        </p:nvPicPr>
        <p:blipFill>
          <a:blip r:embed="rId2">
            <a:extLst>
              <a:ext uri="{28A0092B-C50C-407E-A947-70E740481C1C}">
                <a14:useLocalDpi xmlns:a14="http://schemas.microsoft.com/office/drawing/2010/main" val="0"/>
              </a:ext>
            </a:extLst>
          </a:blip>
          <a:srcRect t="5999" b="12331"/>
          <a:stretch/>
        </p:blipFill>
        <p:spPr>
          <a:xfrm>
            <a:off x="7273508" y="728918"/>
            <a:ext cx="4924484" cy="2819981"/>
          </a:xfrm>
          <a:prstGeom prst="rect">
            <a:avLst/>
          </a:prstGeom>
        </p:spPr>
      </p:pic>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02AB86D6-45C1-4F9D-B2CB-F8FB704BA2DA}"/>
                  </a:ext>
                </a:extLst>
              </p:cNvPr>
              <p:cNvSpPr txBox="1"/>
              <p:nvPr/>
            </p:nvSpPr>
            <p:spPr>
              <a:xfrm>
                <a:off x="8209280" y="4258292"/>
                <a:ext cx="3911600" cy="461665"/>
              </a:xfrm>
              <a:prstGeom prst="rect">
                <a:avLst/>
              </a:prstGeom>
              <a:noFill/>
            </p:spPr>
            <p:txBody>
              <a:bodyPr wrap="square">
                <a:spAutoFit/>
              </a:bodyPr>
              <a:lstStyle/>
              <a:p>
                <a:pPr marL="0" indent="0">
                  <a:buNone/>
                </a:pPr>
                <a14:m>
                  <m:oMathPara xmlns:m="http://schemas.openxmlformats.org/officeDocument/2006/math">
                    <m:oMathParaPr>
                      <m:jc m:val="centerGroup"/>
                    </m:oMathParaPr>
                    <m:oMath xmlns:m="http://schemas.openxmlformats.org/officeDocument/2006/math">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𝑦</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r>
                        <a:rPr lang="es-ES" sz="2400" b="0" i="1" kern="100" smtClean="0">
                          <a:solidFill>
                            <a:srgbClr val="000000"/>
                          </a:solidFill>
                          <a:latin typeface="Cambria Math" panose="02040503050406030204" pitchFamily="18" charset="0"/>
                          <a:ea typeface="+mj-ea"/>
                          <a:cs typeface="Times New Roman" panose="02020603050405020304" pitchFamily="18" charset="0"/>
                        </a:rPr>
                        <m:t>=</m:t>
                      </m:r>
                      <m:r>
                        <a:rPr lang="es-ES" sz="2400" b="0" i="1" kern="100" smtClean="0">
                          <a:solidFill>
                            <a:srgbClr val="000000"/>
                          </a:solidFill>
                          <a:latin typeface="Cambria Math" panose="02040503050406030204" pitchFamily="18" charset="0"/>
                          <a:ea typeface="+mj-ea"/>
                          <a:cs typeface="Times New Roman" panose="02020603050405020304" pitchFamily="18" charset="0"/>
                        </a:rPr>
                        <m:t>𝑏𝑒𝑠𝑡</m:t>
                      </m:r>
                      <m:r>
                        <a:rPr lang="es-ES" sz="2400" b="0" i="1" kern="100" smtClean="0">
                          <a:solidFill>
                            <a:srgbClr val="000000"/>
                          </a:solidFill>
                          <a:latin typeface="Cambria Math" panose="02040503050406030204" pitchFamily="18" charset="0"/>
                          <a:ea typeface="+mj-ea"/>
                          <a:cs typeface="Times New Roman" panose="02020603050405020304" pitchFamily="18" charset="0"/>
                        </a:rPr>
                        <m:t> </m:t>
                      </m:r>
                      <m:r>
                        <a:rPr lang="es-ES" sz="2400" b="0" i="1" kern="100" smtClean="0">
                          <a:solidFill>
                            <a:srgbClr val="000000"/>
                          </a:solidFill>
                          <a:latin typeface="Cambria Math" panose="02040503050406030204" pitchFamily="18" charset="0"/>
                          <a:ea typeface="+mj-ea"/>
                          <a:cs typeface="Times New Roman" panose="02020603050405020304" pitchFamily="18" charset="0"/>
                        </a:rPr>
                        <m:t>𝑓𝑖</m:t>
                      </m:r>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𝑡</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r>
                        <a:rPr lang="es-ES" sz="2400" b="0" i="1" kern="100" smtClean="0">
                          <a:solidFill>
                            <a:srgbClr val="000000"/>
                          </a:solidFill>
                          <a:latin typeface="Cambria Math" panose="02040503050406030204" pitchFamily="18" charset="0"/>
                          <a:ea typeface="+mj-ea"/>
                          <a:cs typeface="Times New Roman" panose="02020603050405020304" pitchFamily="18" charset="0"/>
                        </a:rPr>
                        <m:t>+</m:t>
                      </m:r>
                      <m:r>
                        <a:rPr lang="es-ES" sz="2400" b="0" i="1" kern="100" smtClean="0">
                          <a:solidFill>
                            <a:srgbClr val="000000"/>
                          </a:solidFill>
                          <a:latin typeface="Cambria Math" panose="02040503050406030204" pitchFamily="18" charset="0"/>
                          <a:ea typeface="+mj-ea"/>
                          <a:cs typeface="Times New Roman" panose="02020603050405020304" pitchFamily="18" charset="0"/>
                        </a:rPr>
                        <m:t>𝑑𝑒𝑝𝑎𝑟𝑡𝑢𝑟</m:t>
                      </m:r>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𝑒</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oMath>
                  </m:oMathPara>
                </a14:m>
                <a:endParaRPr lang="en-US" sz="2400" dirty="0"/>
              </a:p>
            </p:txBody>
          </p:sp>
        </mc:Choice>
        <mc:Fallback xmlns="">
          <p:sp>
            <p:nvSpPr>
              <p:cNvPr id="60" name="TextBox 59">
                <a:extLst>
                  <a:ext uri="{FF2B5EF4-FFF2-40B4-BE49-F238E27FC236}">
                    <a16:creationId xmlns:a16="http://schemas.microsoft.com/office/drawing/2014/main" id="{02AB86D6-45C1-4F9D-B2CB-F8FB704BA2DA}"/>
                  </a:ext>
                </a:extLst>
              </p:cNvPr>
              <p:cNvSpPr txBox="1">
                <a:spLocks noRot="1" noChangeAspect="1" noMove="1" noResize="1" noEditPoints="1" noAdjustHandles="1" noChangeArrowheads="1" noChangeShapeType="1" noTextEdit="1"/>
              </p:cNvSpPr>
              <p:nvPr/>
            </p:nvSpPr>
            <p:spPr>
              <a:xfrm>
                <a:off x="8209280" y="4258292"/>
                <a:ext cx="3911600" cy="461665"/>
              </a:xfrm>
              <a:prstGeom prst="rect">
                <a:avLst/>
              </a:prstGeom>
              <a:blipFill>
                <a:blip r:embed="rId3"/>
                <a:stretch>
                  <a:fillRect b="-17333"/>
                </a:stretch>
              </a:blipFill>
            </p:spPr>
            <p:txBody>
              <a:bodyPr/>
              <a:lstStyle/>
              <a:p>
                <a:r>
                  <a:rPr lang="en-US">
                    <a:noFill/>
                  </a:rPr>
                  <a:t> </a:t>
                </a:r>
              </a:p>
            </p:txBody>
          </p:sp>
        </mc:Fallback>
      </mc:AlternateContent>
      <p:sp>
        <p:nvSpPr>
          <p:cNvPr id="61" name="Rectangle 60">
            <a:extLst>
              <a:ext uri="{FF2B5EF4-FFF2-40B4-BE49-F238E27FC236}">
                <a16:creationId xmlns:a16="http://schemas.microsoft.com/office/drawing/2014/main" id="{6B03FA47-4240-931E-6B30-9F38C5CCCFCE}"/>
              </a:ext>
            </a:extLst>
          </p:cNvPr>
          <p:cNvSpPr/>
          <p:nvPr/>
        </p:nvSpPr>
        <p:spPr>
          <a:xfrm>
            <a:off x="8369049" y="2480380"/>
            <a:ext cx="251209" cy="673638"/>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pic>
        <p:nvPicPr>
          <p:cNvPr id="63" name="Picture 62">
            <a:extLst>
              <a:ext uri="{FF2B5EF4-FFF2-40B4-BE49-F238E27FC236}">
                <a16:creationId xmlns:a16="http://schemas.microsoft.com/office/drawing/2014/main" id="{AFA8A9BB-ABC9-86BA-ED7A-522B3C02263C}"/>
              </a:ext>
            </a:extLst>
          </p:cNvPr>
          <p:cNvPicPr>
            <a:picLocks noChangeAspect="1"/>
          </p:cNvPicPr>
          <p:nvPr/>
        </p:nvPicPr>
        <p:blipFill>
          <a:blip r:embed="rId4"/>
          <a:stretch>
            <a:fillRect/>
          </a:stretch>
        </p:blipFill>
        <p:spPr>
          <a:xfrm>
            <a:off x="7394359" y="1550515"/>
            <a:ext cx="2280976" cy="1603503"/>
          </a:xfrm>
          <a:prstGeom prst="rect">
            <a:avLst/>
          </a:prstGeom>
        </p:spPr>
      </p:pic>
      <p:sp>
        <p:nvSpPr>
          <p:cNvPr id="73" name="Star: 5 Points 72">
            <a:extLst>
              <a:ext uri="{FF2B5EF4-FFF2-40B4-BE49-F238E27FC236}">
                <a16:creationId xmlns:a16="http://schemas.microsoft.com/office/drawing/2014/main" id="{4792B4CE-4014-182E-8A9E-831FA9974A59}"/>
              </a:ext>
            </a:extLst>
          </p:cNvPr>
          <p:cNvSpPr/>
          <p:nvPr/>
        </p:nvSpPr>
        <p:spPr>
          <a:xfrm>
            <a:off x="7482645" y="4116686"/>
            <a:ext cx="200442" cy="190500"/>
          </a:xfrm>
          <a:prstGeom prst="star5">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4" name="Straight Arrow Connector 73">
            <a:extLst>
              <a:ext uri="{FF2B5EF4-FFF2-40B4-BE49-F238E27FC236}">
                <a16:creationId xmlns:a16="http://schemas.microsoft.com/office/drawing/2014/main" id="{9BAD6F23-EA9D-FC65-93A6-AA890FB8EEF1}"/>
              </a:ext>
            </a:extLst>
          </p:cNvPr>
          <p:cNvCxnSpPr>
            <a:cxnSpLocks/>
          </p:cNvCxnSpPr>
          <p:nvPr/>
        </p:nvCxnSpPr>
        <p:spPr>
          <a:xfrm flipV="1">
            <a:off x="7582866" y="4439970"/>
            <a:ext cx="0" cy="525376"/>
          </a:xfrm>
          <a:prstGeom prst="straightConnector1">
            <a:avLst/>
          </a:prstGeom>
          <a:ln w="57150">
            <a:solidFill>
              <a:schemeClr val="accent6"/>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75" name="Straight Arrow Connector 74">
            <a:extLst>
              <a:ext uri="{FF2B5EF4-FFF2-40B4-BE49-F238E27FC236}">
                <a16:creationId xmlns:a16="http://schemas.microsoft.com/office/drawing/2014/main" id="{AD389233-EFCF-463C-129B-2F5DA4766168}"/>
              </a:ext>
            </a:extLst>
          </p:cNvPr>
          <p:cNvCxnSpPr>
            <a:cxnSpLocks/>
          </p:cNvCxnSpPr>
          <p:nvPr/>
        </p:nvCxnSpPr>
        <p:spPr>
          <a:xfrm flipV="1">
            <a:off x="7582866" y="4236311"/>
            <a:ext cx="0" cy="203659"/>
          </a:xfrm>
          <a:prstGeom prst="straightConnector1">
            <a:avLst/>
          </a:prstGeom>
          <a:ln w="57150">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77" name="Rectangle 76">
            <a:extLst>
              <a:ext uri="{FF2B5EF4-FFF2-40B4-BE49-F238E27FC236}">
                <a16:creationId xmlns:a16="http://schemas.microsoft.com/office/drawing/2014/main" id="{E275E107-46C9-4485-44CE-F1A62C8D99BC}"/>
              </a:ext>
            </a:extLst>
          </p:cNvPr>
          <p:cNvSpPr/>
          <p:nvPr/>
        </p:nvSpPr>
        <p:spPr>
          <a:xfrm>
            <a:off x="7051040" y="3657600"/>
            <a:ext cx="918985" cy="1361082"/>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dk1"/>
              </a:solidFill>
            </a:endParaRPr>
          </a:p>
        </p:txBody>
      </p:sp>
      <p:cxnSp>
        <p:nvCxnSpPr>
          <p:cNvPr id="79" name="Straight Connector 78">
            <a:extLst>
              <a:ext uri="{FF2B5EF4-FFF2-40B4-BE49-F238E27FC236}">
                <a16:creationId xmlns:a16="http://schemas.microsoft.com/office/drawing/2014/main" id="{13F7892C-6E10-0F0A-90C7-69AD1BA64FEE}"/>
              </a:ext>
            </a:extLst>
          </p:cNvPr>
          <p:cNvCxnSpPr>
            <a:cxnSpLocks/>
          </p:cNvCxnSpPr>
          <p:nvPr/>
        </p:nvCxnSpPr>
        <p:spPr>
          <a:xfrm flipH="1">
            <a:off x="7051040" y="2480380"/>
            <a:ext cx="1318009" cy="1171088"/>
          </a:xfrm>
          <a:prstGeom prst="line">
            <a:avLst/>
          </a:prstGeom>
        </p:spPr>
        <p:style>
          <a:lnRef idx="2">
            <a:schemeClr val="accent1"/>
          </a:lnRef>
          <a:fillRef idx="0">
            <a:schemeClr val="accent1"/>
          </a:fillRef>
          <a:effectRef idx="1">
            <a:schemeClr val="accent1"/>
          </a:effectRef>
          <a:fontRef idx="minor">
            <a:schemeClr val="tx1"/>
          </a:fontRef>
        </p:style>
      </p:cxnSp>
      <p:cxnSp>
        <p:nvCxnSpPr>
          <p:cNvPr id="81" name="Straight Connector 80">
            <a:extLst>
              <a:ext uri="{FF2B5EF4-FFF2-40B4-BE49-F238E27FC236}">
                <a16:creationId xmlns:a16="http://schemas.microsoft.com/office/drawing/2014/main" id="{6B4E5ECE-9E2C-07BC-A164-35643AE53131}"/>
              </a:ext>
            </a:extLst>
          </p:cNvPr>
          <p:cNvCxnSpPr>
            <a:cxnSpLocks/>
          </p:cNvCxnSpPr>
          <p:nvPr/>
        </p:nvCxnSpPr>
        <p:spPr>
          <a:xfrm flipH="1">
            <a:off x="7979921" y="2480380"/>
            <a:ext cx="640337" cy="1171088"/>
          </a:xfrm>
          <a:prstGeom prst="line">
            <a:avLst/>
          </a:prstGeom>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7A4F5975-E658-5ACE-351D-D4F72F7E4408}"/>
                  </a:ext>
                </a:extLst>
              </p:cNvPr>
              <p:cNvSpPr txBox="1"/>
              <p:nvPr/>
            </p:nvSpPr>
            <p:spPr>
              <a:xfrm>
                <a:off x="7129504" y="4965346"/>
                <a:ext cx="4924716" cy="76456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s-ES"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𝑌</m:t>
                          </m:r>
                        </m:e>
                      </m:acc>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m:t>
                      </m:r>
                      <m:f>
                        <m:fPr>
                          <m:ctrlPr>
                            <a:rPr lang="es-ES"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𝑁</m:t>
                          </m:r>
                        </m:den>
                      </m:f>
                      <m:nary>
                        <m:naryPr>
                          <m:chr m:val="∑"/>
                          <m:supHide m:val="on"/>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𝑎𝑙𝑙</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𝑢𝑛𝑖𝑡𝑠</m:t>
                          </m:r>
                        </m:sub>
                        <m:sup/>
                        <m:e>
                          <m:r>
                            <a:rPr lang="es-ES" i="1" kern="100">
                              <a:solidFill>
                                <a:srgbClr val="000000"/>
                              </a:solidFill>
                              <a:latin typeface="Cambria Math" panose="02040503050406030204" pitchFamily="18" charset="0"/>
                              <a:cs typeface="Times New Roman" panose="02020603050405020304" pitchFamily="18" charset="0"/>
                            </a:rPr>
                            <m:t>𝑏𝑒𝑠𝑡</m:t>
                          </m:r>
                          <m:r>
                            <a:rPr lang="es-ES" i="1" kern="100">
                              <a:solidFill>
                                <a:srgbClr val="000000"/>
                              </a:solidFill>
                              <a:latin typeface="Cambria Math" panose="02040503050406030204" pitchFamily="18" charset="0"/>
                              <a:cs typeface="Times New Roman" panose="02020603050405020304" pitchFamily="18" charset="0"/>
                            </a:rPr>
                            <m:t> </m:t>
                          </m:r>
                          <m:r>
                            <a:rPr lang="es-ES" i="1" kern="100">
                              <a:solidFill>
                                <a:srgbClr val="000000"/>
                              </a:solidFill>
                              <a:latin typeface="Cambria Math" panose="02040503050406030204" pitchFamily="18" charset="0"/>
                              <a:cs typeface="Times New Roman" panose="02020603050405020304" pitchFamily="18" charset="0"/>
                            </a:rPr>
                            <m:t>𝑓𝑖</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𝑡</m:t>
                              </m:r>
                            </m:e>
                            <m:sub>
                              <m:r>
                                <a:rPr lang="es-ES" i="1" kern="100">
                                  <a:solidFill>
                                    <a:srgbClr val="000000"/>
                                  </a:solidFill>
                                  <a:latin typeface="Cambria Math" panose="02040503050406030204" pitchFamily="18" charset="0"/>
                                  <a:cs typeface="Times New Roman" panose="02020603050405020304" pitchFamily="18" charset="0"/>
                                </a:rPr>
                                <m:t>𝑖</m:t>
                              </m:r>
                            </m:sub>
                          </m:sSub>
                        </m:e>
                      </m:nary>
                      <m:r>
                        <a:rPr lang="es-ES" b="0" i="1" kern="100" smtClean="0">
                          <a:solidFill>
                            <a:srgbClr val="000000"/>
                          </a:solidFill>
                          <a:latin typeface="Cambria Math" panose="02040503050406030204" pitchFamily="18" charset="0"/>
                          <a:cs typeface="Times New Roman" panose="02020603050405020304" pitchFamily="18" charset="0"/>
                        </a:rPr>
                        <m:t>+</m:t>
                      </m:r>
                      <m:f>
                        <m:fPr>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𝑁</m:t>
                          </m:r>
                        </m:den>
                      </m:f>
                      <m:nary>
                        <m:naryPr>
                          <m:chr m:val="∑"/>
                          <m:supHide m:val="on"/>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𝑎𝑙𝑙</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𝑢𝑛𝑖𝑡𝑠</m:t>
                          </m:r>
                        </m:sub>
                        <m:sup/>
                        <m:e>
                          <m:r>
                            <a:rPr lang="es-ES" i="1" kern="100">
                              <a:solidFill>
                                <a:srgbClr val="000000"/>
                              </a:solidFill>
                              <a:latin typeface="Cambria Math" panose="02040503050406030204" pitchFamily="18" charset="0"/>
                              <a:cs typeface="Times New Roman" panose="02020603050405020304" pitchFamily="18" charset="0"/>
                            </a:rPr>
                            <m:t>𝑑𝑒𝑝𝑎𝑟𝑡𝑢𝑟</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𝑒</m:t>
                              </m:r>
                            </m:e>
                            <m:sub>
                              <m:r>
                                <a:rPr lang="es-ES" i="1" kern="100">
                                  <a:solidFill>
                                    <a:srgbClr val="000000"/>
                                  </a:solidFill>
                                  <a:latin typeface="Cambria Math" panose="02040503050406030204" pitchFamily="18" charset="0"/>
                                  <a:cs typeface="Times New Roman" panose="02020603050405020304" pitchFamily="18" charset="0"/>
                                </a:rPr>
                                <m:t>𝑖</m:t>
                              </m:r>
                            </m:sub>
                          </m:sSub>
                        </m:e>
                      </m:nary>
                    </m:oMath>
                  </m:oMathPara>
                </a14:m>
                <a:endParaRPr lang="en-US" dirty="0"/>
              </a:p>
            </p:txBody>
          </p:sp>
        </mc:Choice>
        <mc:Fallback xmlns="">
          <p:sp>
            <p:nvSpPr>
              <p:cNvPr id="59" name="TextBox 58">
                <a:extLst>
                  <a:ext uri="{FF2B5EF4-FFF2-40B4-BE49-F238E27FC236}">
                    <a16:creationId xmlns:a16="http://schemas.microsoft.com/office/drawing/2014/main" id="{7A4F5975-E658-5ACE-351D-D4F72F7E4408}"/>
                  </a:ext>
                </a:extLst>
              </p:cNvPr>
              <p:cNvSpPr txBox="1">
                <a:spLocks noRot="1" noChangeAspect="1" noMove="1" noResize="1" noEditPoints="1" noAdjustHandles="1" noChangeArrowheads="1" noChangeShapeType="1" noTextEdit="1"/>
              </p:cNvSpPr>
              <p:nvPr/>
            </p:nvSpPr>
            <p:spPr>
              <a:xfrm>
                <a:off x="7129504" y="4965346"/>
                <a:ext cx="4924716" cy="764568"/>
              </a:xfrm>
              <a:prstGeom prst="rect">
                <a:avLst/>
              </a:prstGeom>
              <a:blipFill>
                <a:blip r:embed="rId5"/>
                <a:stretch>
                  <a:fillRect/>
                </a:stretch>
              </a:blipFill>
            </p:spPr>
            <p:txBody>
              <a:bodyPr/>
              <a:lstStyle/>
              <a:p>
                <a:r>
                  <a:rPr lang="en-US">
                    <a:noFill/>
                  </a:rPr>
                  <a:t> </a:t>
                </a:r>
              </a:p>
            </p:txBody>
          </p:sp>
        </mc:Fallback>
      </mc:AlternateContent>
      <p:cxnSp>
        <p:nvCxnSpPr>
          <p:cNvPr id="86" name="Straight Connector 85">
            <a:extLst>
              <a:ext uri="{FF2B5EF4-FFF2-40B4-BE49-F238E27FC236}">
                <a16:creationId xmlns:a16="http://schemas.microsoft.com/office/drawing/2014/main" id="{B1F68659-E094-DF61-3D6D-E0E1E2654DC1}"/>
              </a:ext>
            </a:extLst>
          </p:cNvPr>
          <p:cNvCxnSpPr>
            <a:cxnSpLocks/>
          </p:cNvCxnSpPr>
          <p:nvPr/>
        </p:nvCxnSpPr>
        <p:spPr>
          <a:xfrm flipH="1">
            <a:off x="7979921" y="3141138"/>
            <a:ext cx="640337" cy="1825071"/>
          </a:xfrm>
          <a:prstGeom prst="line">
            <a:avLst/>
          </a:prstGeom>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88" name="TextBox 87">
                <a:extLst>
                  <a:ext uri="{FF2B5EF4-FFF2-40B4-BE49-F238E27FC236}">
                    <a16:creationId xmlns:a16="http://schemas.microsoft.com/office/drawing/2014/main" id="{AF2353DB-AE4A-610B-B184-8E3E7CB75AC0}"/>
                  </a:ext>
                </a:extLst>
              </p:cNvPr>
              <p:cNvSpPr txBox="1"/>
              <p:nvPr/>
            </p:nvSpPr>
            <p:spPr>
              <a:xfrm>
                <a:off x="7051039" y="6040548"/>
                <a:ext cx="4876801" cy="79496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s-ES"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𝑌</m:t>
                              </m:r>
                            </m:e>
                          </m:acc>
                        </m:e>
                      </m:acc>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m:t>
                      </m:r>
                      <m:f>
                        <m:fPr>
                          <m:ctrlPr>
                            <a:rPr lang="es-ES"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𝑁</m:t>
                          </m:r>
                        </m:den>
                      </m:f>
                      <m:nary>
                        <m:naryPr>
                          <m:chr m:val="∑"/>
                          <m:supHide m:val="on"/>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𝑎𝑙𝑙</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𝑢𝑛𝑖𝑡</m:t>
                          </m:r>
                        </m:sub>
                        <m:sup/>
                        <m:e>
                          <m:r>
                            <a:rPr lang="es-ES" i="1" kern="100">
                              <a:solidFill>
                                <a:srgbClr val="000000"/>
                              </a:solidFill>
                              <a:latin typeface="Cambria Math" panose="02040503050406030204" pitchFamily="18" charset="0"/>
                              <a:cs typeface="Times New Roman" panose="02020603050405020304" pitchFamily="18" charset="0"/>
                            </a:rPr>
                            <m:t>𝑏𝑒𝑠𝑡</m:t>
                          </m:r>
                          <m:r>
                            <a:rPr lang="es-ES" i="1" kern="100">
                              <a:solidFill>
                                <a:srgbClr val="000000"/>
                              </a:solidFill>
                              <a:latin typeface="Cambria Math" panose="02040503050406030204" pitchFamily="18" charset="0"/>
                              <a:cs typeface="Times New Roman" panose="02020603050405020304" pitchFamily="18" charset="0"/>
                            </a:rPr>
                            <m:t> </m:t>
                          </m:r>
                          <m:r>
                            <a:rPr lang="es-ES" i="1" kern="100">
                              <a:solidFill>
                                <a:srgbClr val="000000"/>
                              </a:solidFill>
                              <a:latin typeface="Cambria Math" panose="02040503050406030204" pitchFamily="18" charset="0"/>
                              <a:cs typeface="Times New Roman" panose="02020603050405020304" pitchFamily="18" charset="0"/>
                            </a:rPr>
                            <m:t>𝑓𝑖</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𝑡</m:t>
                              </m:r>
                            </m:e>
                            <m:sub>
                              <m:r>
                                <a:rPr lang="es-ES" i="1" kern="100">
                                  <a:solidFill>
                                    <a:srgbClr val="000000"/>
                                  </a:solidFill>
                                  <a:latin typeface="Cambria Math" panose="02040503050406030204" pitchFamily="18" charset="0"/>
                                  <a:cs typeface="Times New Roman" panose="02020603050405020304" pitchFamily="18" charset="0"/>
                                </a:rPr>
                                <m:t>𝑖</m:t>
                              </m:r>
                            </m:sub>
                          </m:sSub>
                        </m:e>
                      </m:nary>
                      <m:r>
                        <a:rPr lang="es-ES" b="0" i="1" kern="100" smtClean="0">
                          <a:solidFill>
                            <a:srgbClr val="000000"/>
                          </a:solidFill>
                          <a:latin typeface="Cambria Math" panose="02040503050406030204" pitchFamily="18" charset="0"/>
                          <a:cs typeface="Times New Roman" panose="02020603050405020304" pitchFamily="18" charset="0"/>
                        </a:rPr>
                        <m:t>+</m:t>
                      </m:r>
                      <m:f>
                        <m:fPr>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𝑛</m:t>
                          </m:r>
                        </m:den>
                      </m:f>
                      <m:nary>
                        <m:naryPr>
                          <m:chr m:val="∑"/>
                          <m:supHide m:val="on"/>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m:rPr>
                              <m:brk m:alnAt="7"/>
                            </m:r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𝑖𝑛</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𝑠𝑎𝑚𝑝𝑙𝑒</m:t>
                          </m:r>
                        </m:sub>
                        <m:sup/>
                        <m:e>
                          <m:r>
                            <a:rPr lang="es-ES" i="1" kern="100">
                              <a:solidFill>
                                <a:srgbClr val="000000"/>
                              </a:solidFill>
                              <a:latin typeface="Cambria Math" panose="02040503050406030204" pitchFamily="18" charset="0"/>
                              <a:cs typeface="Times New Roman" panose="02020603050405020304" pitchFamily="18" charset="0"/>
                            </a:rPr>
                            <m:t>𝑑𝑒𝑝𝑎𝑟𝑡𝑢𝑟</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𝑒</m:t>
                              </m:r>
                            </m:e>
                            <m:sub>
                              <m:r>
                                <a:rPr lang="es-ES" i="1" kern="100">
                                  <a:solidFill>
                                    <a:srgbClr val="000000"/>
                                  </a:solidFill>
                                  <a:latin typeface="Cambria Math" panose="02040503050406030204" pitchFamily="18" charset="0"/>
                                  <a:cs typeface="Times New Roman" panose="02020603050405020304" pitchFamily="18" charset="0"/>
                                </a:rPr>
                                <m:t>𝑖</m:t>
                              </m:r>
                            </m:sub>
                          </m:sSub>
                        </m:e>
                      </m:nary>
                    </m:oMath>
                  </m:oMathPara>
                </a14:m>
                <a:endParaRPr lang="en-US" dirty="0"/>
              </a:p>
            </p:txBody>
          </p:sp>
        </mc:Choice>
        <mc:Fallback xmlns="">
          <p:sp>
            <p:nvSpPr>
              <p:cNvPr id="88" name="TextBox 87">
                <a:extLst>
                  <a:ext uri="{FF2B5EF4-FFF2-40B4-BE49-F238E27FC236}">
                    <a16:creationId xmlns:a16="http://schemas.microsoft.com/office/drawing/2014/main" id="{AF2353DB-AE4A-610B-B184-8E3E7CB75AC0}"/>
                  </a:ext>
                </a:extLst>
              </p:cNvPr>
              <p:cNvSpPr txBox="1">
                <a:spLocks noRot="1" noChangeAspect="1" noMove="1" noResize="1" noEditPoints="1" noAdjustHandles="1" noChangeArrowheads="1" noChangeShapeType="1" noTextEdit="1"/>
              </p:cNvSpPr>
              <p:nvPr/>
            </p:nvSpPr>
            <p:spPr>
              <a:xfrm>
                <a:off x="7051039" y="6040548"/>
                <a:ext cx="4876801" cy="794961"/>
              </a:xfrm>
              <a:prstGeom prst="rect">
                <a:avLst/>
              </a:prstGeom>
              <a:blipFill>
                <a:blip r:embed="rId6"/>
                <a:stretch>
                  <a:fillRect/>
                </a:stretch>
              </a:blipFill>
            </p:spPr>
            <p:txBody>
              <a:bodyPr/>
              <a:lstStyle/>
              <a:p>
                <a:r>
                  <a:rPr lang="en-US">
                    <a:noFill/>
                  </a:rPr>
                  <a:t> </a:t>
                </a:r>
              </a:p>
            </p:txBody>
          </p:sp>
        </mc:Fallback>
      </mc:AlternateContent>
      <p:sp>
        <p:nvSpPr>
          <p:cNvPr id="89" name="Rectangle 88">
            <a:extLst>
              <a:ext uri="{FF2B5EF4-FFF2-40B4-BE49-F238E27FC236}">
                <a16:creationId xmlns:a16="http://schemas.microsoft.com/office/drawing/2014/main" id="{8C410A93-0E94-83FE-6FB1-23442202758A}"/>
              </a:ext>
            </a:extLst>
          </p:cNvPr>
          <p:cNvSpPr/>
          <p:nvPr/>
        </p:nvSpPr>
        <p:spPr>
          <a:xfrm>
            <a:off x="7539514" y="6006040"/>
            <a:ext cx="1852135" cy="788829"/>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solidFill>
                <a:schemeClr val="dk1"/>
              </a:solidFill>
            </a:endParaRPr>
          </a:p>
        </p:txBody>
      </p:sp>
      <p:sp>
        <p:nvSpPr>
          <p:cNvPr id="90" name="Rectangle 89">
            <a:extLst>
              <a:ext uri="{FF2B5EF4-FFF2-40B4-BE49-F238E27FC236}">
                <a16:creationId xmlns:a16="http://schemas.microsoft.com/office/drawing/2014/main" id="{FFC428F0-F1D3-D123-63BD-9B063D336FA9}"/>
              </a:ext>
            </a:extLst>
          </p:cNvPr>
          <p:cNvSpPr/>
          <p:nvPr/>
        </p:nvSpPr>
        <p:spPr>
          <a:xfrm>
            <a:off x="9515037" y="6020228"/>
            <a:ext cx="2322157" cy="788829"/>
          </a:xfrm>
          <a:prstGeom prst="rect">
            <a:avLst/>
          </a:prstGeom>
          <a:noFill/>
          <a:ln>
            <a:solidFill>
              <a:srgbClr val="FF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dk1"/>
              </a:solidFill>
            </a:endParaRPr>
          </a:p>
        </p:txBody>
      </p:sp>
      <p:sp>
        <p:nvSpPr>
          <p:cNvPr id="91" name="Arrow: Curved Right 90">
            <a:extLst>
              <a:ext uri="{FF2B5EF4-FFF2-40B4-BE49-F238E27FC236}">
                <a16:creationId xmlns:a16="http://schemas.microsoft.com/office/drawing/2014/main" id="{59C0DBD1-2CA2-2CB4-30FD-1ADA77F6D73E}"/>
              </a:ext>
            </a:extLst>
          </p:cNvPr>
          <p:cNvSpPr/>
          <p:nvPr/>
        </p:nvSpPr>
        <p:spPr>
          <a:xfrm>
            <a:off x="6644693" y="5378818"/>
            <a:ext cx="484811" cy="1021866"/>
          </a:xfrm>
          <a:prstGeom prst="curv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2" name="TextBox 91">
            <a:extLst>
              <a:ext uri="{FF2B5EF4-FFF2-40B4-BE49-F238E27FC236}">
                <a16:creationId xmlns:a16="http://schemas.microsoft.com/office/drawing/2014/main" id="{540BB906-FC5B-7942-7530-D2149021CD04}"/>
              </a:ext>
            </a:extLst>
          </p:cNvPr>
          <p:cNvSpPr txBox="1"/>
          <p:nvPr/>
        </p:nvSpPr>
        <p:spPr>
          <a:xfrm>
            <a:off x="8034738" y="5693602"/>
            <a:ext cx="841256" cy="369332"/>
          </a:xfrm>
          <a:prstGeom prst="rect">
            <a:avLst/>
          </a:prstGeom>
          <a:noFill/>
        </p:spPr>
        <p:txBody>
          <a:bodyPr wrap="none" rtlCol="0">
            <a:spAutoFit/>
          </a:bodyPr>
          <a:lstStyle/>
          <a:p>
            <a:r>
              <a:rPr lang="en-US" dirty="0"/>
              <a:t>known</a:t>
            </a:r>
          </a:p>
        </p:txBody>
      </p:sp>
      <p:sp>
        <p:nvSpPr>
          <p:cNvPr id="93" name="TextBox 92">
            <a:extLst>
              <a:ext uri="{FF2B5EF4-FFF2-40B4-BE49-F238E27FC236}">
                <a16:creationId xmlns:a16="http://schemas.microsoft.com/office/drawing/2014/main" id="{987567E2-DB11-CD00-FCD1-B15675284030}"/>
              </a:ext>
            </a:extLst>
          </p:cNvPr>
          <p:cNvSpPr txBox="1"/>
          <p:nvPr/>
        </p:nvSpPr>
        <p:spPr>
          <a:xfrm>
            <a:off x="10165080" y="5726880"/>
            <a:ext cx="1191608" cy="369332"/>
          </a:xfrm>
          <a:prstGeom prst="rect">
            <a:avLst/>
          </a:prstGeom>
          <a:noFill/>
        </p:spPr>
        <p:txBody>
          <a:bodyPr wrap="none" rtlCol="0">
            <a:spAutoFit/>
          </a:bodyPr>
          <a:lstStyle/>
          <a:p>
            <a:r>
              <a:rPr lang="en-US" dirty="0"/>
              <a:t>estimated</a:t>
            </a:r>
          </a:p>
        </p:txBody>
      </p:sp>
      <p:sp>
        <p:nvSpPr>
          <p:cNvPr id="99" name="Star: 5 Points 98">
            <a:extLst>
              <a:ext uri="{FF2B5EF4-FFF2-40B4-BE49-F238E27FC236}">
                <a16:creationId xmlns:a16="http://schemas.microsoft.com/office/drawing/2014/main" id="{D9D7484F-EE4E-7ECB-D060-FD31A8881AEB}"/>
              </a:ext>
            </a:extLst>
          </p:cNvPr>
          <p:cNvSpPr/>
          <p:nvPr/>
        </p:nvSpPr>
        <p:spPr>
          <a:xfrm>
            <a:off x="8339245" y="4230481"/>
            <a:ext cx="200442" cy="190500"/>
          </a:xfrm>
          <a:prstGeom prst="star5">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0" name="Straight Arrow Connector 99">
            <a:extLst>
              <a:ext uri="{FF2B5EF4-FFF2-40B4-BE49-F238E27FC236}">
                <a16:creationId xmlns:a16="http://schemas.microsoft.com/office/drawing/2014/main" id="{9968221B-ADF7-90AF-C5BD-6E3BDC074F1B}"/>
              </a:ext>
            </a:extLst>
          </p:cNvPr>
          <p:cNvCxnSpPr>
            <a:cxnSpLocks/>
          </p:cNvCxnSpPr>
          <p:nvPr/>
        </p:nvCxnSpPr>
        <p:spPr>
          <a:xfrm flipV="1">
            <a:off x="9341674" y="3853998"/>
            <a:ext cx="0" cy="525376"/>
          </a:xfrm>
          <a:prstGeom prst="straightConnector1">
            <a:avLst/>
          </a:prstGeom>
          <a:ln w="57150">
            <a:solidFill>
              <a:schemeClr val="accent6"/>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01" name="Straight Arrow Connector 100">
            <a:extLst>
              <a:ext uri="{FF2B5EF4-FFF2-40B4-BE49-F238E27FC236}">
                <a16:creationId xmlns:a16="http://schemas.microsoft.com/office/drawing/2014/main" id="{CDB10C07-CE8A-92E7-573F-40BDB9E86F14}"/>
              </a:ext>
            </a:extLst>
          </p:cNvPr>
          <p:cNvCxnSpPr>
            <a:cxnSpLocks/>
          </p:cNvCxnSpPr>
          <p:nvPr/>
        </p:nvCxnSpPr>
        <p:spPr>
          <a:xfrm flipV="1">
            <a:off x="11121706" y="4100027"/>
            <a:ext cx="0" cy="203659"/>
          </a:xfrm>
          <a:prstGeom prst="straightConnector1">
            <a:avLst/>
          </a:prstGeom>
          <a:ln w="57150">
            <a:headEnd type="none" w="med" len="med"/>
            <a:tailEnd type="triangle"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264734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F3548E-1E68-D451-FF5F-7112F4315222}"/>
            </a:ext>
          </a:extLst>
        </p:cNvPr>
        <p:cNvGrpSpPr/>
        <p:nvPr/>
      </p:nvGrpSpPr>
      <p:grpSpPr>
        <a:xfrm>
          <a:off x="0" y="0"/>
          <a:ext cx="0" cy="0"/>
          <a:chOff x="0" y="0"/>
          <a:chExt cx="0" cy="0"/>
        </a:xfrm>
      </p:grpSpPr>
      <p:pic>
        <p:nvPicPr>
          <p:cNvPr id="53" name="Picture 52">
            <a:extLst>
              <a:ext uri="{FF2B5EF4-FFF2-40B4-BE49-F238E27FC236}">
                <a16:creationId xmlns:a16="http://schemas.microsoft.com/office/drawing/2014/main" id="{096FCD32-634E-5674-C19F-F2DE6D65F3FE}"/>
              </a:ext>
            </a:extLst>
          </p:cNvPr>
          <p:cNvPicPr>
            <a:picLocks noChangeAspect="1"/>
          </p:cNvPicPr>
          <p:nvPr/>
        </p:nvPicPr>
        <p:blipFill>
          <a:blip r:embed="rId2">
            <a:extLst>
              <a:ext uri="{28A0092B-C50C-407E-A947-70E740481C1C}">
                <a14:useLocalDpi xmlns:a14="http://schemas.microsoft.com/office/drawing/2010/main" val="0"/>
              </a:ext>
            </a:extLst>
          </a:blip>
          <a:srcRect t="7236" r="3538" b="12834"/>
          <a:stretch/>
        </p:blipFill>
        <p:spPr>
          <a:xfrm>
            <a:off x="7179868" y="1088305"/>
            <a:ext cx="4944061" cy="2529458"/>
          </a:xfrm>
          <a:prstGeom prst="rect">
            <a:avLst/>
          </a:prstGeom>
        </p:spPr>
      </p:pic>
      <p:sp>
        <p:nvSpPr>
          <p:cNvPr id="2" name="Title 1">
            <a:extLst>
              <a:ext uri="{FF2B5EF4-FFF2-40B4-BE49-F238E27FC236}">
                <a16:creationId xmlns:a16="http://schemas.microsoft.com/office/drawing/2014/main" id="{5B26E07D-D51C-2062-AE50-7C14F30152B6}"/>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sp>
        <p:nvSpPr>
          <p:cNvPr id="4" name="Content Placeholder 2">
            <a:extLst>
              <a:ext uri="{FF2B5EF4-FFF2-40B4-BE49-F238E27FC236}">
                <a16:creationId xmlns:a16="http://schemas.microsoft.com/office/drawing/2014/main" id="{EBFDF745-30BE-440C-4CC6-EBC8BEADE703}"/>
              </a:ext>
            </a:extLst>
          </p:cNvPr>
          <p:cNvSpPr>
            <a:spLocks noGrp="1"/>
          </p:cNvSpPr>
          <p:nvPr>
            <p:ph idx="1"/>
          </p:nvPr>
        </p:nvSpPr>
        <p:spPr>
          <a:xfrm>
            <a:off x="179439" y="932421"/>
            <a:ext cx="7052856" cy="4230356"/>
          </a:xfrm>
        </p:spPr>
        <p:txBody>
          <a:bodyPr vert="horz" lIns="91440" tIns="45720" rIns="91440" bIns="45720" rtlCol="0" anchor="t">
            <a:noAutofit/>
          </a:bodyPr>
          <a:lstStyle/>
          <a:p>
            <a:pPr marL="0" indent="0" algn="just">
              <a:buNone/>
            </a:pPr>
            <a:r>
              <a:rPr lang="en-US" sz="2400" b="1" kern="100" dirty="0">
                <a:solidFill>
                  <a:srgbClr val="000000"/>
                </a:solidFill>
                <a:latin typeface="Aptos" panose="020B0004020202020204" pitchFamily="34" charset="0"/>
                <a:ea typeface="+mj-ea"/>
                <a:cs typeface="Times New Roman" panose="02020603050405020304" pitchFamily="18" charset="0"/>
              </a:rPr>
              <a:t>In practice, we do not know the line of best fit (red</a:t>
            </a:r>
            <a:r>
              <a:rPr lang="en-US" sz="2400" kern="100" dirty="0">
                <a:solidFill>
                  <a:srgbClr val="000000"/>
                </a:solidFill>
                <a:latin typeface="Aptos" panose="020B0004020202020204" pitchFamily="34" charset="0"/>
                <a:ea typeface="+mj-ea"/>
                <a:cs typeface="Times New Roman" panose="02020603050405020304" pitchFamily="18" charset="0"/>
              </a:rPr>
              <a:t>). What </a:t>
            </a:r>
            <a:r>
              <a:rPr lang="en-US" sz="2400" b="1" kern="100" dirty="0">
                <a:solidFill>
                  <a:srgbClr val="000000"/>
                </a:solidFill>
                <a:latin typeface="Aptos" panose="020B0004020202020204" pitchFamily="34" charset="0"/>
                <a:ea typeface="+mj-ea"/>
                <a:cs typeface="Times New Roman" panose="02020603050405020304" pitchFamily="18" charset="0"/>
              </a:rPr>
              <a:t>we </a:t>
            </a:r>
            <a:r>
              <a:rPr lang="en-US" sz="2400" kern="100" dirty="0">
                <a:solidFill>
                  <a:srgbClr val="000000"/>
                </a:solidFill>
                <a:latin typeface="Aptos" panose="020B0004020202020204" pitchFamily="34" charset="0"/>
                <a:ea typeface="+mj-ea"/>
                <a:cs typeface="Times New Roman" panose="02020603050405020304" pitchFamily="18" charset="0"/>
              </a:rPr>
              <a:t>do is</a:t>
            </a:r>
            <a:r>
              <a:rPr lang="en-US" sz="2400" b="1" kern="100" dirty="0">
                <a:solidFill>
                  <a:srgbClr val="000000"/>
                </a:solidFill>
                <a:latin typeface="Aptos" panose="020B0004020202020204" pitchFamily="34" charset="0"/>
                <a:ea typeface="+mj-ea"/>
                <a:cs typeface="Times New Roman" panose="02020603050405020304" pitchFamily="18" charset="0"/>
              </a:rPr>
              <a:t>, estimate that line (blue) with the sample (for SRS and systematic use OLS)</a:t>
            </a:r>
            <a:r>
              <a:rPr lang="en-US" sz="2400" kern="100" dirty="0">
                <a:solidFill>
                  <a:srgbClr val="000000"/>
                </a:solidFill>
                <a:latin typeface="Aptos" panose="020B0004020202020204" pitchFamily="34" charset="0"/>
                <a:ea typeface="+mj-ea"/>
                <a:cs typeface="Times New Roman" panose="02020603050405020304" pitchFamily="18" charset="0"/>
              </a:rPr>
              <a:t>.</a:t>
            </a: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We </a:t>
            </a:r>
            <a:r>
              <a:rPr lang="en-US" sz="2400" b="1" kern="100" dirty="0">
                <a:solidFill>
                  <a:srgbClr val="000000"/>
                </a:solidFill>
                <a:latin typeface="Aptos" panose="020B0004020202020204" pitchFamily="34" charset="0"/>
                <a:ea typeface="+mj-ea"/>
                <a:cs typeface="Times New Roman" panose="02020603050405020304" pitchFamily="18" charset="0"/>
              </a:rPr>
              <a:t>estimate the population mean as the mean of fitted values for the entire population</a:t>
            </a:r>
            <a:r>
              <a:rPr lang="en-US" sz="2400" kern="100" dirty="0">
                <a:solidFill>
                  <a:srgbClr val="000000"/>
                </a:solidFill>
                <a:latin typeface="Aptos" panose="020B0004020202020204" pitchFamily="34" charset="0"/>
                <a:ea typeface="+mj-ea"/>
                <a:cs typeface="Times New Roman" panose="02020603050405020304" pitchFamily="18" charset="0"/>
              </a:rPr>
              <a:t> (we have the auxiliary information for all units) </a:t>
            </a:r>
            <a:r>
              <a:rPr lang="en-US" sz="2400" b="1" kern="100" dirty="0">
                <a:solidFill>
                  <a:srgbClr val="000000"/>
                </a:solidFill>
                <a:latin typeface="Aptos" panose="020B0004020202020204" pitchFamily="34" charset="0"/>
                <a:ea typeface="+mj-ea"/>
                <a:cs typeface="Times New Roman" panose="02020603050405020304" pitchFamily="18" charset="0"/>
              </a:rPr>
              <a:t>plus the mean of the departures with respect to the sample fit for the sample</a:t>
            </a:r>
            <a:r>
              <a:rPr lang="en-US" sz="2400" kern="100" dirty="0">
                <a:solidFill>
                  <a:srgbClr val="000000"/>
                </a:solidFill>
                <a:latin typeface="Aptos" panose="020B0004020202020204" pitchFamily="34" charset="0"/>
                <a:ea typeface="+mj-ea"/>
                <a:cs typeface="Times New Roman" panose="02020603050405020304" pitchFamily="18" charset="0"/>
              </a:rPr>
              <a:t>.</a:t>
            </a: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b="1" kern="100" dirty="0">
                <a:solidFill>
                  <a:srgbClr val="000000"/>
                </a:solidFill>
                <a:latin typeface="Aptos" panose="020B0004020202020204" pitchFamily="34" charset="0"/>
                <a:ea typeface="+mj-ea"/>
                <a:cs typeface="Times New Roman" panose="02020603050405020304" pitchFamily="18" charset="0"/>
              </a:rPr>
              <a:t>Sample fit and the mean of the departures for the sample are estimates</a:t>
            </a:r>
            <a:r>
              <a:rPr lang="en-US" sz="2400" kern="100" dirty="0">
                <a:solidFill>
                  <a:srgbClr val="000000"/>
                </a:solidFill>
                <a:latin typeface="Aptos" panose="020B0004020202020204" pitchFamily="34" charset="0"/>
                <a:ea typeface="+mj-ea"/>
                <a:cs typeface="Times New Roman" panose="02020603050405020304" pitchFamily="18" charset="0"/>
              </a:rPr>
              <a:t> </a:t>
            </a:r>
            <a:r>
              <a:rPr lang="en-US" sz="2400" b="1" kern="100" dirty="0">
                <a:solidFill>
                  <a:srgbClr val="000000"/>
                </a:solidFill>
                <a:latin typeface="Aptos" panose="020B0004020202020204" pitchFamily="34" charset="0"/>
                <a:ea typeface="+mj-ea"/>
                <a:cs typeface="Times New Roman" panose="02020603050405020304" pitchFamily="18" charset="0"/>
              </a:rPr>
              <a:t>with uncertainty</a:t>
            </a:r>
            <a:r>
              <a:rPr lang="en-US" sz="2400" kern="100" dirty="0">
                <a:solidFill>
                  <a:srgbClr val="000000"/>
                </a:solidFill>
                <a:latin typeface="Aptos" panose="020B0004020202020204" pitchFamily="34" charset="0"/>
                <a:ea typeface="+mj-ea"/>
                <a:cs typeface="Times New Roman" panose="02020603050405020304" pitchFamily="18" charset="0"/>
              </a:rPr>
              <a:t>. If the blue line approximates well the data we increase precision. </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dirty="0"/>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pic>
        <p:nvPicPr>
          <p:cNvPr id="54" name="Picture 53">
            <a:extLst>
              <a:ext uri="{FF2B5EF4-FFF2-40B4-BE49-F238E27FC236}">
                <a16:creationId xmlns:a16="http://schemas.microsoft.com/office/drawing/2014/main" id="{E9279FD2-BDB5-0436-06D5-587C531EB092}"/>
              </a:ext>
            </a:extLst>
          </p:cNvPr>
          <p:cNvPicPr>
            <a:picLocks noChangeAspect="1"/>
          </p:cNvPicPr>
          <p:nvPr/>
        </p:nvPicPr>
        <p:blipFill>
          <a:blip r:embed="rId3"/>
          <a:stretch>
            <a:fillRect/>
          </a:stretch>
        </p:blipFill>
        <p:spPr>
          <a:xfrm>
            <a:off x="7349176" y="1714122"/>
            <a:ext cx="2328935" cy="1817597"/>
          </a:xfrm>
          <a:prstGeom prst="rect">
            <a:avLst/>
          </a:prstGeom>
        </p:spPr>
      </p:pic>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604D27F1-E50A-309B-D610-99146477C659}"/>
                  </a:ext>
                </a:extLst>
              </p:cNvPr>
              <p:cNvSpPr txBox="1"/>
              <p:nvPr/>
            </p:nvSpPr>
            <p:spPr>
              <a:xfrm>
                <a:off x="6096000" y="4557894"/>
                <a:ext cx="6277337" cy="1467197"/>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 sz="180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sSubPr>
                        <m:e>
                          <m:acc>
                            <m:accPr>
                              <m:chr m:val="̂"/>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𝑌</m:t>
                                  </m:r>
                                </m:e>
                              </m:acc>
                            </m:e>
                          </m:acc>
                        </m:e>
                        <m:sub>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𝑟𝑒𝑔𝑟𝑒𝑠𝑠𝑖𝑜𝑛</m:t>
                          </m:r>
                        </m:sub>
                      </m:sSub>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m:t>
                      </m:r>
                      <m:f>
                        <m:fPr>
                          <m:ctrlPr>
                            <a:rPr lang="es-ES"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𝑁</m:t>
                          </m:r>
                        </m:den>
                      </m:f>
                      <m:nary>
                        <m:naryPr>
                          <m:chr m:val="∑"/>
                          <m:supHide m:val="on"/>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𝑎𝑙𝑙</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𝑢𝑛𝑖𝑡</m:t>
                          </m:r>
                        </m:sub>
                        <m:sup/>
                        <m:e>
                          <m:r>
                            <a:rPr lang="es-ES" b="0" i="1" kern="100" smtClean="0">
                              <a:solidFill>
                                <a:srgbClr val="000000"/>
                              </a:solidFill>
                              <a:latin typeface="Cambria Math" panose="02040503050406030204" pitchFamily="18" charset="0"/>
                              <a:cs typeface="Times New Roman" panose="02020603050405020304" pitchFamily="18" charset="0"/>
                            </a:rPr>
                            <m:t>𝑠𝑎𝑚𝑝𝑙𝑒</m:t>
                          </m:r>
                          <m:r>
                            <a:rPr lang="es-ES" i="1" kern="100">
                              <a:solidFill>
                                <a:srgbClr val="000000"/>
                              </a:solidFill>
                              <a:latin typeface="Cambria Math" panose="02040503050406030204" pitchFamily="18" charset="0"/>
                              <a:cs typeface="Times New Roman" panose="02020603050405020304" pitchFamily="18" charset="0"/>
                            </a:rPr>
                            <m:t> </m:t>
                          </m:r>
                          <m:r>
                            <a:rPr lang="es-ES" i="1" kern="100">
                              <a:solidFill>
                                <a:srgbClr val="000000"/>
                              </a:solidFill>
                              <a:latin typeface="Cambria Math" panose="02040503050406030204" pitchFamily="18" charset="0"/>
                              <a:cs typeface="Times New Roman" panose="02020603050405020304" pitchFamily="18" charset="0"/>
                            </a:rPr>
                            <m:t>𝑓𝑖</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𝑡</m:t>
                              </m:r>
                            </m:e>
                            <m:sub>
                              <m:r>
                                <a:rPr lang="es-ES" i="1" kern="100">
                                  <a:solidFill>
                                    <a:srgbClr val="000000"/>
                                  </a:solidFill>
                                  <a:latin typeface="Cambria Math" panose="02040503050406030204" pitchFamily="18" charset="0"/>
                                  <a:cs typeface="Times New Roman" panose="02020603050405020304" pitchFamily="18" charset="0"/>
                                </a:rPr>
                                <m:t>𝑖</m:t>
                              </m:r>
                            </m:sub>
                          </m:sSub>
                        </m:e>
                      </m:nary>
                    </m:oMath>
                  </m:oMathPara>
                </a14:m>
                <a:endParaRPr lang="es-ES" i="1" kern="100" dirty="0">
                  <a:solidFill>
                    <a:srgbClr val="000000"/>
                  </a:solidFill>
                  <a:latin typeface="Cambria Math" panose="02040503050406030204" pitchFamily="18" charset="0"/>
                  <a:cs typeface="Times New Roman" panose="02020603050405020304" pitchFamily="18" charset="0"/>
                </a:endParaRPr>
              </a:p>
              <a:p>
                <a:pPr/>
                <a14:m>
                  <m:oMathPara xmlns:m="http://schemas.openxmlformats.org/officeDocument/2006/math">
                    <m:oMathParaPr>
                      <m:jc m:val="centerGroup"/>
                    </m:oMathParaPr>
                    <m:oMath xmlns:m="http://schemas.openxmlformats.org/officeDocument/2006/math">
                      <m:r>
                        <a:rPr lang="es-ES" b="0" i="1" kern="100" smtClean="0">
                          <a:solidFill>
                            <a:srgbClr val="000000"/>
                          </a:solidFill>
                          <a:latin typeface="Cambria Math" panose="02040503050406030204" pitchFamily="18" charset="0"/>
                          <a:cs typeface="Times New Roman" panose="02020603050405020304" pitchFamily="18" charset="0"/>
                        </a:rPr>
                        <m:t>+</m:t>
                      </m:r>
                      <m:f>
                        <m:fPr>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𝑛</m:t>
                          </m:r>
                        </m:den>
                      </m:f>
                      <m:nary>
                        <m:naryPr>
                          <m:chr m:val="∑"/>
                          <m:supHide m:val="on"/>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m:rPr>
                              <m:brk m:alnAt="7"/>
                            </m:r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𝑖𝑛</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𝑠𝑎𝑚𝑝𝑙𝑒</m:t>
                          </m:r>
                        </m:sub>
                        <m:sup/>
                        <m:e>
                          <m:r>
                            <a:rPr lang="es-ES" i="1" kern="100">
                              <a:solidFill>
                                <a:srgbClr val="000000"/>
                              </a:solidFill>
                              <a:latin typeface="Cambria Math" panose="02040503050406030204" pitchFamily="18" charset="0"/>
                              <a:cs typeface="Times New Roman" panose="02020603050405020304" pitchFamily="18" charset="0"/>
                            </a:rPr>
                            <m:t>𝑑𝑒𝑝𝑎𝑟𝑡𝑢𝑟</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𝑒</m:t>
                              </m:r>
                            </m:e>
                            <m:sub>
                              <m:r>
                                <a:rPr lang="es-ES" i="1" kern="100">
                                  <a:solidFill>
                                    <a:srgbClr val="000000"/>
                                  </a:solidFill>
                                  <a:latin typeface="Cambria Math" panose="02040503050406030204" pitchFamily="18" charset="0"/>
                                  <a:cs typeface="Times New Roman" panose="02020603050405020304" pitchFamily="18" charset="0"/>
                                </a:rPr>
                                <m:t>𝑖</m:t>
                              </m:r>
                            </m:sub>
                          </m:sSub>
                        </m:e>
                      </m:nary>
                    </m:oMath>
                  </m:oMathPara>
                </a14:m>
                <a:endParaRPr lang="en-US" dirty="0"/>
              </a:p>
            </p:txBody>
          </p:sp>
        </mc:Choice>
        <mc:Fallback xmlns="">
          <p:sp>
            <p:nvSpPr>
              <p:cNvPr id="59" name="TextBox 58">
                <a:extLst>
                  <a:ext uri="{FF2B5EF4-FFF2-40B4-BE49-F238E27FC236}">
                    <a16:creationId xmlns:a16="http://schemas.microsoft.com/office/drawing/2014/main" id="{604D27F1-E50A-309B-D610-99146477C659}"/>
                  </a:ext>
                </a:extLst>
              </p:cNvPr>
              <p:cNvSpPr txBox="1">
                <a:spLocks noRot="1" noChangeAspect="1" noMove="1" noResize="1" noEditPoints="1" noAdjustHandles="1" noChangeArrowheads="1" noChangeShapeType="1" noTextEdit="1"/>
              </p:cNvSpPr>
              <p:nvPr/>
            </p:nvSpPr>
            <p:spPr>
              <a:xfrm>
                <a:off x="6096000" y="4557894"/>
                <a:ext cx="6277337" cy="1467197"/>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BECC5A5C-BF0A-18D5-462E-A29FF21F6784}"/>
                  </a:ext>
                </a:extLst>
              </p:cNvPr>
              <p:cNvSpPr txBox="1"/>
              <p:nvPr/>
            </p:nvSpPr>
            <p:spPr>
              <a:xfrm>
                <a:off x="6848217" y="3920279"/>
                <a:ext cx="5205451" cy="461665"/>
              </a:xfrm>
              <a:prstGeom prst="rect">
                <a:avLst/>
              </a:prstGeom>
              <a:noFill/>
            </p:spPr>
            <p:txBody>
              <a:bodyPr wrap="square">
                <a:spAutoFit/>
              </a:bodyPr>
              <a:lstStyle/>
              <a:p>
                <a:pPr marL="0" indent="0">
                  <a:buNone/>
                </a:pPr>
                <a14:m>
                  <m:oMathPara xmlns:m="http://schemas.openxmlformats.org/officeDocument/2006/math">
                    <m:oMathParaPr>
                      <m:jc m:val="centerGroup"/>
                    </m:oMathParaPr>
                    <m:oMath xmlns:m="http://schemas.openxmlformats.org/officeDocument/2006/math">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𝑦</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r>
                        <a:rPr lang="es-ES" sz="2400" b="0" i="1" kern="100" smtClean="0">
                          <a:solidFill>
                            <a:srgbClr val="000000"/>
                          </a:solidFill>
                          <a:latin typeface="Cambria Math" panose="02040503050406030204" pitchFamily="18" charset="0"/>
                          <a:ea typeface="+mj-ea"/>
                          <a:cs typeface="Times New Roman" panose="02020603050405020304" pitchFamily="18" charset="0"/>
                        </a:rPr>
                        <m:t>=</m:t>
                      </m:r>
                      <m:r>
                        <a:rPr lang="es-ES" sz="2400" b="0" i="1" kern="100" smtClean="0">
                          <a:solidFill>
                            <a:srgbClr val="000000"/>
                          </a:solidFill>
                          <a:latin typeface="Cambria Math" panose="02040503050406030204" pitchFamily="18" charset="0"/>
                          <a:ea typeface="+mj-ea"/>
                          <a:cs typeface="Times New Roman" panose="02020603050405020304" pitchFamily="18" charset="0"/>
                        </a:rPr>
                        <m:t>𝑠𝑎𝑚𝑝𝑙𝑒</m:t>
                      </m:r>
                      <m:r>
                        <a:rPr lang="es-ES" sz="2400" b="0" i="1" kern="100" smtClean="0">
                          <a:solidFill>
                            <a:srgbClr val="000000"/>
                          </a:solidFill>
                          <a:latin typeface="Cambria Math" panose="02040503050406030204" pitchFamily="18" charset="0"/>
                          <a:ea typeface="+mj-ea"/>
                          <a:cs typeface="Times New Roman" panose="02020603050405020304" pitchFamily="18" charset="0"/>
                        </a:rPr>
                        <m:t> </m:t>
                      </m:r>
                      <m:r>
                        <a:rPr lang="es-ES" sz="2400" b="0" i="1" kern="100" smtClean="0">
                          <a:solidFill>
                            <a:srgbClr val="000000"/>
                          </a:solidFill>
                          <a:latin typeface="Cambria Math" panose="02040503050406030204" pitchFamily="18" charset="0"/>
                          <a:ea typeface="+mj-ea"/>
                          <a:cs typeface="Times New Roman" panose="02020603050405020304" pitchFamily="18" charset="0"/>
                        </a:rPr>
                        <m:t>𝑓𝑖</m:t>
                      </m:r>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𝑡</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r>
                        <a:rPr lang="es-ES" sz="2400" b="0" i="1" kern="100" smtClean="0">
                          <a:solidFill>
                            <a:srgbClr val="000000"/>
                          </a:solidFill>
                          <a:latin typeface="Cambria Math" panose="02040503050406030204" pitchFamily="18" charset="0"/>
                          <a:ea typeface="+mj-ea"/>
                          <a:cs typeface="Times New Roman" panose="02020603050405020304" pitchFamily="18" charset="0"/>
                        </a:rPr>
                        <m:t>+</m:t>
                      </m:r>
                      <m:r>
                        <a:rPr lang="es-ES" sz="2400" b="0" i="1" kern="100" smtClean="0">
                          <a:solidFill>
                            <a:srgbClr val="000000"/>
                          </a:solidFill>
                          <a:latin typeface="Cambria Math" panose="02040503050406030204" pitchFamily="18" charset="0"/>
                          <a:ea typeface="+mj-ea"/>
                          <a:cs typeface="Times New Roman" panose="02020603050405020304" pitchFamily="18" charset="0"/>
                        </a:rPr>
                        <m:t>𝑑𝑒𝑝𝑎𝑟𝑡𝑢𝑟</m:t>
                      </m:r>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𝑒</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oMath>
                  </m:oMathPara>
                </a14:m>
                <a:endParaRPr lang="en-US" sz="2400" dirty="0"/>
              </a:p>
            </p:txBody>
          </p:sp>
        </mc:Choice>
        <mc:Fallback xmlns="">
          <p:sp>
            <p:nvSpPr>
              <p:cNvPr id="60" name="TextBox 59">
                <a:extLst>
                  <a:ext uri="{FF2B5EF4-FFF2-40B4-BE49-F238E27FC236}">
                    <a16:creationId xmlns:a16="http://schemas.microsoft.com/office/drawing/2014/main" id="{BECC5A5C-BF0A-18D5-462E-A29FF21F6784}"/>
                  </a:ext>
                </a:extLst>
              </p:cNvPr>
              <p:cNvSpPr txBox="1">
                <a:spLocks noRot="1" noChangeAspect="1" noMove="1" noResize="1" noEditPoints="1" noAdjustHandles="1" noChangeArrowheads="1" noChangeShapeType="1" noTextEdit="1"/>
              </p:cNvSpPr>
              <p:nvPr/>
            </p:nvSpPr>
            <p:spPr>
              <a:xfrm>
                <a:off x="6848217" y="3920279"/>
                <a:ext cx="5205451" cy="461665"/>
              </a:xfrm>
              <a:prstGeom prst="rect">
                <a:avLst/>
              </a:prstGeom>
              <a:blipFill>
                <a:blip r:embed="rId5"/>
                <a:stretch>
                  <a:fillRect b="-15789"/>
                </a:stretch>
              </a:blipFill>
            </p:spPr>
            <p:txBody>
              <a:bodyPr/>
              <a:lstStyle/>
              <a:p>
                <a:r>
                  <a:rPr lang="en-US">
                    <a:noFill/>
                  </a:rPr>
                  <a:t> </a:t>
                </a:r>
              </a:p>
            </p:txBody>
          </p:sp>
        </mc:Fallback>
      </mc:AlternateContent>
      <p:sp>
        <p:nvSpPr>
          <p:cNvPr id="5" name="Oval 4">
            <a:extLst>
              <a:ext uri="{FF2B5EF4-FFF2-40B4-BE49-F238E27FC236}">
                <a16:creationId xmlns:a16="http://schemas.microsoft.com/office/drawing/2014/main" id="{9840245D-9EF5-D7C7-57D1-CF0FDFFC4D8E}"/>
              </a:ext>
            </a:extLst>
          </p:cNvPr>
          <p:cNvSpPr/>
          <p:nvPr/>
        </p:nvSpPr>
        <p:spPr>
          <a:xfrm>
            <a:off x="7826737" y="2657517"/>
            <a:ext cx="106680" cy="1143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270DC538-6AC1-CDB1-865A-D6D5333DFD62}"/>
              </a:ext>
            </a:extLst>
          </p:cNvPr>
          <p:cNvSpPr/>
          <p:nvPr/>
        </p:nvSpPr>
        <p:spPr>
          <a:xfrm>
            <a:off x="9538697" y="2657517"/>
            <a:ext cx="106680" cy="1143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9109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8506B6-DEEF-9236-4006-4926E97C936D}"/>
            </a:ext>
          </a:extLst>
        </p:cNvPr>
        <p:cNvGrpSpPr/>
        <p:nvPr/>
      </p:nvGrpSpPr>
      <p:grpSpPr>
        <a:xfrm>
          <a:off x="0" y="0"/>
          <a:ext cx="0" cy="0"/>
          <a:chOff x="0" y="0"/>
          <a:chExt cx="0" cy="0"/>
        </a:xfrm>
      </p:grpSpPr>
      <p:pic>
        <p:nvPicPr>
          <p:cNvPr id="53" name="Picture 52">
            <a:extLst>
              <a:ext uri="{FF2B5EF4-FFF2-40B4-BE49-F238E27FC236}">
                <a16:creationId xmlns:a16="http://schemas.microsoft.com/office/drawing/2014/main" id="{96083A86-12D4-4C91-7996-F9C3BE04B949}"/>
              </a:ext>
            </a:extLst>
          </p:cNvPr>
          <p:cNvPicPr>
            <a:picLocks noChangeAspect="1"/>
          </p:cNvPicPr>
          <p:nvPr/>
        </p:nvPicPr>
        <p:blipFill>
          <a:blip r:embed="rId2">
            <a:extLst>
              <a:ext uri="{28A0092B-C50C-407E-A947-70E740481C1C}">
                <a14:useLocalDpi xmlns:a14="http://schemas.microsoft.com/office/drawing/2010/main" val="0"/>
              </a:ext>
            </a:extLst>
          </a:blip>
          <a:srcRect t="7236" r="3538" b="12834"/>
          <a:stretch/>
        </p:blipFill>
        <p:spPr>
          <a:xfrm>
            <a:off x="7179868" y="1088305"/>
            <a:ext cx="4944061" cy="2529458"/>
          </a:xfrm>
          <a:prstGeom prst="rect">
            <a:avLst/>
          </a:prstGeom>
        </p:spPr>
      </p:pic>
      <p:sp>
        <p:nvSpPr>
          <p:cNvPr id="2" name="Title 1">
            <a:extLst>
              <a:ext uri="{FF2B5EF4-FFF2-40B4-BE49-F238E27FC236}">
                <a16:creationId xmlns:a16="http://schemas.microsoft.com/office/drawing/2014/main" id="{EE25A9D2-FAA0-6FE4-597E-1A01C7A2A359}"/>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pic>
        <p:nvPicPr>
          <p:cNvPr id="54" name="Picture 53">
            <a:extLst>
              <a:ext uri="{FF2B5EF4-FFF2-40B4-BE49-F238E27FC236}">
                <a16:creationId xmlns:a16="http://schemas.microsoft.com/office/drawing/2014/main" id="{6372CFF3-E37E-04D0-08BE-FDE05E84C929}"/>
              </a:ext>
            </a:extLst>
          </p:cNvPr>
          <p:cNvPicPr>
            <a:picLocks noChangeAspect="1"/>
          </p:cNvPicPr>
          <p:nvPr/>
        </p:nvPicPr>
        <p:blipFill>
          <a:blip r:embed="rId3"/>
          <a:stretch>
            <a:fillRect/>
          </a:stretch>
        </p:blipFill>
        <p:spPr>
          <a:xfrm>
            <a:off x="7349176" y="1714122"/>
            <a:ext cx="2328935" cy="1817597"/>
          </a:xfrm>
          <a:prstGeom prst="rect">
            <a:avLst/>
          </a:prstGeom>
        </p:spPr>
      </p:pic>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346D2FE8-3E66-C3FB-7F27-3B5664E0C600}"/>
                  </a:ext>
                </a:extLst>
              </p:cNvPr>
              <p:cNvSpPr txBox="1"/>
              <p:nvPr/>
            </p:nvSpPr>
            <p:spPr>
              <a:xfrm>
                <a:off x="494660" y="5705084"/>
                <a:ext cx="6111434" cy="79496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 sz="180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sSubPr>
                        <m:e>
                          <m:acc>
                            <m:accPr>
                              <m:chr m:val="̂"/>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𝑌</m:t>
                                  </m:r>
                                </m:e>
                              </m:acc>
                            </m:e>
                          </m:acc>
                        </m:e>
                        <m:sub>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𝑟𝑒𝑔𝑟𝑒𝑠𝑠𝑖𝑜𝑛</m:t>
                          </m:r>
                        </m:sub>
                      </m:sSub>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m:t>
                      </m:r>
                      <m:f>
                        <m:fPr>
                          <m:ctrlPr>
                            <a:rPr lang="es-ES"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𝑁</m:t>
                          </m:r>
                        </m:den>
                      </m:f>
                      <m:nary>
                        <m:naryPr>
                          <m:chr m:val="∑"/>
                          <m:supHide m:val="on"/>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𝑎𝑙𝑙</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𝑢𝑛𝑖𝑡</m:t>
                          </m:r>
                        </m:sub>
                        <m:sup/>
                        <m:e>
                          <m:r>
                            <a:rPr lang="es-ES" b="0" i="1" kern="100" smtClean="0">
                              <a:solidFill>
                                <a:srgbClr val="000000"/>
                              </a:solidFill>
                              <a:latin typeface="Cambria Math" panose="02040503050406030204" pitchFamily="18" charset="0"/>
                              <a:cs typeface="Times New Roman" panose="02020603050405020304" pitchFamily="18" charset="0"/>
                            </a:rPr>
                            <m:t>𝑠𝑎𝑚𝑝𝑙𝑒</m:t>
                          </m:r>
                          <m:r>
                            <a:rPr lang="es-ES" i="1" kern="100">
                              <a:solidFill>
                                <a:srgbClr val="000000"/>
                              </a:solidFill>
                              <a:latin typeface="Cambria Math" panose="02040503050406030204" pitchFamily="18" charset="0"/>
                              <a:cs typeface="Times New Roman" panose="02020603050405020304" pitchFamily="18" charset="0"/>
                            </a:rPr>
                            <m:t> </m:t>
                          </m:r>
                          <m:r>
                            <a:rPr lang="es-ES" i="1" kern="100">
                              <a:solidFill>
                                <a:srgbClr val="000000"/>
                              </a:solidFill>
                              <a:latin typeface="Cambria Math" panose="02040503050406030204" pitchFamily="18" charset="0"/>
                              <a:cs typeface="Times New Roman" panose="02020603050405020304" pitchFamily="18" charset="0"/>
                            </a:rPr>
                            <m:t>𝑓𝑖</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𝑡</m:t>
                              </m:r>
                            </m:e>
                            <m:sub>
                              <m:r>
                                <a:rPr lang="es-ES" i="1" kern="100" smtClean="0">
                                  <a:solidFill>
                                    <a:srgbClr val="000000"/>
                                  </a:solidFill>
                                  <a:latin typeface="Cambria Math" panose="02040503050406030204" pitchFamily="18" charset="0"/>
                                  <a:cs typeface="Times New Roman" panose="02020603050405020304" pitchFamily="18" charset="0"/>
                                </a:rPr>
                                <m:t>𝑖</m:t>
                              </m:r>
                            </m:sub>
                          </m:sSub>
                        </m:e>
                      </m:nary>
                      <m:r>
                        <a:rPr lang="es-ES" b="0" i="1" kern="100" smtClean="0">
                          <a:solidFill>
                            <a:srgbClr val="000000"/>
                          </a:solidFill>
                          <a:latin typeface="Cambria Math" panose="02040503050406030204" pitchFamily="18" charset="0"/>
                          <a:cs typeface="Times New Roman" panose="02020603050405020304" pitchFamily="18" charset="0"/>
                        </a:rPr>
                        <m:t>+</m:t>
                      </m:r>
                      <m:f>
                        <m:fPr>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𝑛</m:t>
                          </m:r>
                        </m:den>
                      </m:f>
                      <m:nary>
                        <m:naryPr>
                          <m:chr m:val="∑"/>
                          <m:supHide m:val="on"/>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m:rPr>
                              <m:brk m:alnAt="7"/>
                            </m:r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𝑖𝑛</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𝑠𝑎𝑚𝑝𝑙𝑒</m:t>
                          </m:r>
                        </m:sub>
                        <m:sup/>
                        <m:e>
                          <m:r>
                            <a:rPr lang="es-ES" i="1" kern="100">
                              <a:solidFill>
                                <a:srgbClr val="000000"/>
                              </a:solidFill>
                              <a:latin typeface="Cambria Math" panose="02040503050406030204" pitchFamily="18" charset="0"/>
                              <a:cs typeface="Times New Roman" panose="02020603050405020304" pitchFamily="18" charset="0"/>
                            </a:rPr>
                            <m:t>𝑑𝑒𝑝𝑎𝑟𝑡𝑢𝑟</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𝑒</m:t>
                              </m:r>
                            </m:e>
                            <m:sub>
                              <m:r>
                                <a:rPr lang="es-ES" i="1" kern="100">
                                  <a:solidFill>
                                    <a:srgbClr val="000000"/>
                                  </a:solidFill>
                                  <a:latin typeface="Cambria Math" panose="02040503050406030204" pitchFamily="18" charset="0"/>
                                  <a:cs typeface="Times New Roman" panose="02020603050405020304" pitchFamily="18" charset="0"/>
                                </a:rPr>
                                <m:t>𝑖</m:t>
                              </m:r>
                            </m:sub>
                          </m:sSub>
                        </m:e>
                      </m:nary>
                    </m:oMath>
                  </m:oMathPara>
                </a14:m>
                <a:endParaRPr lang="en-US" dirty="0"/>
              </a:p>
            </p:txBody>
          </p:sp>
        </mc:Choice>
        <mc:Fallback xmlns="">
          <p:sp>
            <p:nvSpPr>
              <p:cNvPr id="59" name="TextBox 58">
                <a:extLst>
                  <a:ext uri="{FF2B5EF4-FFF2-40B4-BE49-F238E27FC236}">
                    <a16:creationId xmlns:a16="http://schemas.microsoft.com/office/drawing/2014/main" id="{346D2FE8-3E66-C3FB-7F27-3B5664E0C600}"/>
                  </a:ext>
                </a:extLst>
              </p:cNvPr>
              <p:cNvSpPr txBox="1">
                <a:spLocks noRot="1" noChangeAspect="1" noMove="1" noResize="1" noEditPoints="1" noAdjustHandles="1" noChangeArrowheads="1" noChangeShapeType="1" noTextEdit="1"/>
              </p:cNvSpPr>
              <p:nvPr/>
            </p:nvSpPr>
            <p:spPr>
              <a:xfrm>
                <a:off x="494660" y="5705084"/>
                <a:ext cx="6111434" cy="794961"/>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953FE988-69F0-86E3-3756-F20F79FC955A}"/>
                  </a:ext>
                </a:extLst>
              </p:cNvPr>
              <p:cNvSpPr txBox="1"/>
              <p:nvPr/>
            </p:nvSpPr>
            <p:spPr>
              <a:xfrm>
                <a:off x="1250737" y="5243419"/>
                <a:ext cx="5205451" cy="461665"/>
              </a:xfrm>
              <a:prstGeom prst="rect">
                <a:avLst/>
              </a:prstGeom>
              <a:noFill/>
            </p:spPr>
            <p:txBody>
              <a:bodyPr wrap="square">
                <a:spAutoFit/>
              </a:bodyPr>
              <a:lstStyle/>
              <a:p>
                <a:pPr marL="0" indent="0">
                  <a:buNone/>
                </a:pPr>
                <a14:m>
                  <m:oMathPara xmlns:m="http://schemas.openxmlformats.org/officeDocument/2006/math">
                    <m:oMathParaPr>
                      <m:jc m:val="centerGroup"/>
                    </m:oMathParaPr>
                    <m:oMath xmlns:m="http://schemas.openxmlformats.org/officeDocument/2006/math">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𝑦</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r>
                        <a:rPr lang="es-ES" sz="2400" b="0" i="1" kern="100" smtClean="0">
                          <a:solidFill>
                            <a:srgbClr val="000000"/>
                          </a:solidFill>
                          <a:latin typeface="Cambria Math" panose="02040503050406030204" pitchFamily="18" charset="0"/>
                          <a:ea typeface="+mj-ea"/>
                          <a:cs typeface="Times New Roman" panose="02020603050405020304" pitchFamily="18" charset="0"/>
                        </a:rPr>
                        <m:t>=</m:t>
                      </m:r>
                      <m:r>
                        <a:rPr lang="es-ES" sz="2400" b="0" i="1" kern="100" smtClean="0">
                          <a:solidFill>
                            <a:srgbClr val="000000"/>
                          </a:solidFill>
                          <a:latin typeface="Cambria Math" panose="02040503050406030204" pitchFamily="18" charset="0"/>
                          <a:ea typeface="+mj-ea"/>
                          <a:cs typeface="Times New Roman" panose="02020603050405020304" pitchFamily="18" charset="0"/>
                        </a:rPr>
                        <m:t>𝑠𝑎𝑚𝑝𝑙𝑒</m:t>
                      </m:r>
                      <m:r>
                        <a:rPr lang="es-ES" sz="2400" b="0" i="1" kern="100" smtClean="0">
                          <a:solidFill>
                            <a:srgbClr val="000000"/>
                          </a:solidFill>
                          <a:latin typeface="Cambria Math" panose="02040503050406030204" pitchFamily="18" charset="0"/>
                          <a:ea typeface="+mj-ea"/>
                          <a:cs typeface="Times New Roman" panose="02020603050405020304" pitchFamily="18" charset="0"/>
                        </a:rPr>
                        <m:t> </m:t>
                      </m:r>
                      <m:r>
                        <a:rPr lang="es-ES" sz="2400" b="0" i="1" kern="100" smtClean="0">
                          <a:solidFill>
                            <a:srgbClr val="000000"/>
                          </a:solidFill>
                          <a:latin typeface="Cambria Math" panose="02040503050406030204" pitchFamily="18" charset="0"/>
                          <a:ea typeface="+mj-ea"/>
                          <a:cs typeface="Times New Roman" panose="02020603050405020304" pitchFamily="18" charset="0"/>
                        </a:rPr>
                        <m:t>𝑓𝑖</m:t>
                      </m:r>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𝑡</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r>
                        <a:rPr lang="es-ES" sz="2400" b="0" i="1" kern="100" smtClean="0">
                          <a:solidFill>
                            <a:srgbClr val="000000"/>
                          </a:solidFill>
                          <a:latin typeface="Cambria Math" panose="02040503050406030204" pitchFamily="18" charset="0"/>
                          <a:ea typeface="+mj-ea"/>
                          <a:cs typeface="Times New Roman" panose="02020603050405020304" pitchFamily="18" charset="0"/>
                        </a:rPr>
                        <m:t>+</m:t>
                      </m:r>
                      <m:r>
                        <a:rPr lang="es-ES" sz="2400" b="0" i="1" kern="100" smtClean="0">
                          <a:solidFill>
                            <a:srgbClr val="000000"/>
                          </a:solidFill>
                          <a:latin typeface="Cambria Math" panose="02040503050406030204" pitchFamily="18" charset="0"/>
                          <a:ea typeface="+mj-ea"/>
                          <a:cs typeface="Times New Roman" panose="02020603050405020304" pitchFamily="18" charset="0"/>
                        </a:rPr>
                        <m:t>𝑑𝑒𝑝𝑎𝑟𝑡𝑢𝑟</m:t>
                      </m:r>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𝑒</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oMath>
                  </m:oMathPara>
                </a14:m>
                <a:endParaRPr lang="en-US" sz="2400" dirty="0"/>
              </a:p>
            </p:txBody>
          </p:sp>
        </mc:Choice>
        <mc:Fallback xmlns="">
          <p:sp>
            <p:nvSpPr>
              <p:cNvPr id="60" name="TextBox 59">
                <a:extLst>
                  <a:ext uri="{FF2B5EF4-FFF2-40B4-BE49-F238E27FC236}">
                    <a16:creationId xmlns:a16="http://schemas.microsoft.com/office/drawing/2014/main" id="{953FE988-69F0-86E3-3756-F20F79FC955A}"/>
                  </a:ext>
                </a:extLst>
              </p:cNvPr>
              <p:cNvSpPr txBox="1">
                <a:spLocks noRot="1" noChangeAspect="1" noMove="1" noResize="1" noEditPoints="1" noAdjustHandles="1" noChangeArrowheads="1" noChangeShapeType="1" noTextEdit="1"/>
              </p:cNvSpPr>
              <p:nvPr/>
            </p:nvSpPr>
            <p:spPr>
              <a:xfrm>
                <a:off x="1250737" y="5243419"/>
                <a:ext cx="5205451" cy="461665"/>
              </a:xfrm>
              <a:prstGeom prst="rect">
                <a:avLst/>
              </a:prstGeom>
              <a:blipFill>
                <a:blip r:embed="rId5"/>
                <a:stretch>
                  <a:fillRect b="-15789"/>
                </a:stretch>
              </a:blipFill>
            </p:spPr>
            <p:txBody>
              <a:bodyPr/>
              <a:lstStyle/>
              <a:p>
                <a:r>
                  <a:rPr lang="en-US">
                    <a:noFill/>
                  </a:rPr>
                  <a:t> </a:t>
                </a:r>
              </a:p>
            </p:txBody>
          </p:sp>
        </mc:Fallback>
      </mc:AlternateContent>
      <p:sp>
        <p:nvSpPr>
          <p:cNvPr id="5" name="Oval 4">
            <a:extLst>
              <a:ext uri="{FF2B5EF4-FFF2-40B4-BE49-F238E27FC236}">
                <a16:creationId xmlns:a16="http://schemas.microsoft.com/office/drawing/2014/main" id="{E10C5D18-1A4F-03F8-6AD9-5DB5623EF9EE}"/>
              </a:ext>
            </a:extLst>
          </p:cNvPr>
          <p:cNvSpPr/>
          <p:nvPr/>
        </p:nvSpPr>
        <p:spPr>
          <a:xfrm>
            <a:off x="7826737" y="2657517"/>
            <a:ext cx="106680" cy="1143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B4D1872C-0A9B-2379-60B4-343BF4F4BE37}"/>
              </a:ext>
            </a:extLst>
          </p:cNvPr>
          <p:cNvSpPr/>
          <p:nvPr/>
        </p:nvSpPr>
        <p:spPr>
          <a:xfrm>
            <a:off x="9538697" y="2657517"/>
            <a:ext cx="106680" cy="1143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B9C0F9E9-0DF2-9398-1A70-692F2673AE3E}"/>
              </a:ext>
            </a:extLst>
          </p:cNvPr>
          <p:cNvPicPr>
            <a:picLocks noChangeAspect="1"/>
          </p:cNvPicPr>
          <p:nvPr/>
        </p:nvPicPr>
        <p:blipFill>
          <a:blip r:embed="rId6">
            <a:extLst>
              <a:ext uri="{28A0092B-C50C-407E-A947-70E740481C1C}">
                <a14:useLocalDpi xmlns:a14="http://schemas.microsoft.com/office/drawing/2010/main" val="0"/>
              </a:ext>
            </a:extLst>
          </a:blip>
          <a:srcRect t="8659" r="8005" b="6890"/>
          <a:stretch/>
        </p:blipFill>
        <p:spPr>
          <a:xfrm>
            <a:off x="7103111" y="4006322"/>
            <a:ext cx="5013936" cy="2842054"/>
          </a:xfrm>
          <a:prstGeom prst="rect">
            <a:avLst/>
          </a:prstGeom>
        </p:spPr>
      </p:pic>
      <p:sp>
        <p:nvSpPr>
          <p:cNvPr id="9" name="Rectangle 8">
            <a:extLst>
              <a:ext uri="{FF2B5EF4-FFF2-40B4-BE49-F238E27FC236}">
                <a16:creationId xmlns:a16="http://schemas.microsoft.com/office/drawing/2014/main" id="{82767D87-7858-20F0-FF8F-9C4B5A5718B4}"/>
              </a:ext>
            </a:extLst>
          </p:cNvPr>
          <p:cNvSpPr/>
          <p:nvPr/>
        </p:nvSpPr>
        <p:spPr>
          <a:xfrm>
            <a:off x="8097145" y="4663603"/>
            <a:ext cx="783771" cy="1245996"/>
          </a:xfrm>
          <a:prstGeom prst="rect">
            <a:avLst/>
          </a:prstGeom>
          <a:solidFill>
            <a:srgbClr val="C1E5F5">
              <a:alpha val="50196"/>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1B6D6725-0C2A-15C7-39EA-28621C59BCF8}"/>
              </a:ext>
            </a:extLst>
          </p:cNvPr>
          <p:cNvSpPr>
            <a:spLocks noGrp="1"/>
          </p:cNvSpPr>
          <p:nvPr>
            <p:ph idx="1"/>
          </p:nvPr>
        </p:nvSpPr>
        <p:spPr>
          <a:xfrm>
            <a:off x="135254" y="1152916"/>
            <a:ext cx="7052856" cy="2842055"/>
          </a:xfrm>
        </p:spPr>
        <p:txBody>
          <a:bodyPr vert="horz" lIns="91440" tIns="45720" rIns="91440" bIns="45720" rtlCol="0" anchor="t">
            <a:noAutofit/>
          </a:bodyPr>
          <a:lstStyle/>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For large sample sizes regression estimators are unbiased </a:t>
            </a:r>
          </a:p>
          <a:p>
            <a:pPr marL="0" indent="0" algn="just">
              <a:buNone/>
            </a:pPr>
            <a:endParaRPr lang="en-US" sz="12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They are NOT based on the assumption of an existing linear relationship. In fact, the relation in the figures is a parabola.</a:t>
            </a:r>
          </a:p>
          <a:p>
            <a:pPr marL="0" indent="0" algn="just">
              <a:buNone/>
            </a:pPr>
            <a:endParaRPr lang="en-US" sz="12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They just take as starting point the fit between auxiliary information and variable of interest for the population. </a:t>
            </a:r>
          </a:p>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That fit is a fixed characteristic of the population. </a:t>
            </a: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dirty="0"/>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spTree>
    <p:extLst>
      <p:ext uri="{BB962C8B-B14F-4D97-AF65-F5344CB8AC3E}">
        <p14:creationId xmlns:p14="http://schemas.microsoft.com/office/powerpoint/2010/main" val="1731303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6E9D8E-DB50-08F2-C0A5-38B811394D81}"/>
            </a:ext>
          </a:extLst>
        </p:cNvPr>
        <p:cNvGrpSpPr/>
        <p:nvPr/>
      </p:nvGrpSpPr>
      <p:grpSpPr>
        <a:xfrm>
          <a:off x="0" y="0"/>
          <a:ext cx="0" cy="0"/>
          <a:chOff x="0" y="0"/>
          <a:chExt cx="0" cy="0"/>
        </a:xfrm>
      </p:grpSpPr>
      <p:pic>
        <p:nvPicPr>
          <p:cNvPr id="53" name="Picture 52">
            <a:extLst>
              <a:ext uri="{FF2B5EF4-FFF2-40B4-BE49-F238E27FC236}">
                <a16:creationId xmlns:a16="http://schemas.microsoft.com/office/drawing/2014/main" id="{D08B9F3D-2595-0F1C-7B94-9BB4050641BA}"/>
              </a:ext>
            </a:extLst>
          </p:cNvPr>
          <p:cNvPicPr>
            <a:picLocks noChangeAspect="1"/>
          </p:cNvPicPr>
          <p:nvPr/>
        </p:nvPicPr>
        <p:blipFill>
          <a:blip r:embed="rId2">
            <a:extLst>
              <a:ext uri="{28A0092B-C50C-407E-A947-70E740481C1C}">
                <a14:useLocalDpi xmlns:a14="http://schemas.microsoft.com/office/drawing/2010/main" val="0"/>
              </a:ext>
            </a:extLst>
          </a:blip>
          <a:srcRect t="7236" r="3538" b="12834"/>
          <a:stretch/>
        </p:blipFill>
        <p:spPr>
          <a:xfrm>
            <a:off x="7179868" y="1088305"/>
            <a:ext cx="4944061" cy="2529458"/>
          </a:xfrm>
          <a:prstGeom prst="rect">
            <a:avLst/>
          </a:prstGeom>
        </p:spPr>
      </p:pic>
      <p:sp>
        <p:nvSpPr>
          <p:cNvPr id="2" name="Title 1">
            <a:extLst>
              <a:ext uri="{FF2B5EF4-FFF2-40B4-BE49-F238E27FC236}">
                <a16:creationId xmlns:a16="http://schemas.microsoft.com/office/drawing/2014/main" id="{5693C360-1362-A51E-1EB3-F6AC1BE99C2C}"/>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pic>
        <p:nvPicPr>
          <p:cNvPr id="54" name="Picture 53">
            <a:extLst>
              <a:ext uri="{FF2B5EF4-FFF2-40B4-BE49-F238E27FC236}">
                <a16:creationId xmlns:a16="http://schemas.microsoft.com/office/drawing/2014/main" id="{8BCAD03C-6241-C21D-7893-BC6410A46730}"/>
              </a:ext>
            </a:extLst>
          </p:cNvPr>
          <p:cNvPicPr>
            <a:picLocks noChangeAspect="1"/>
          </p:cNvPicPr>
          <p:nvPr/>
        </p:nvPicPr>
        <p:blipFill>
          <a:blip r:embed="rId3"/>
          <a:stretch>
            <a:fillRect/>
          </a:stretch>
        </p:blipFill>
        <p:spPr>
          <a:xfrm>
            <a:off x="7349176" y="1714122"/>
            <a:ext cx="2328935" cy="1817597"/>
          </a:xfrm>
          <a:prstGeom prst="rect">
            <a:avLst/>
          </a:prstGeom>
        </p:spPr>
      </p:pic>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2138A312-CA47-3791-D1ED-C6ED024B29EC}"/>
                  </a:ext>
                </a:extLst>
              </p:cNvPr>
              <p:cNvSpPr txBox="1"/>
              <p:nvPr/>
            </p:nvSpPr>
            <p:spPr>
              <a:xfrm>
                <a:off x="494660" y="5705084"/>
                <a:ext cx="6111434" cy="79496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es-ES" sz="180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sSubPr>
                        <m:e>
                          <m:acc>
                            <m:accPr>
                              <m:chr m:val="̂"/>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𝑌</m:t>
                                  </m:r>
                                </m:e>
                              </m:acc>
                            </m:e>
                          </m:acc>
                        </m:e>
                        <m:sub>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𝑟𝑒𝑔𝑟𝑒𝑠𝑠𝑖𝑜𝑛</m:t>
                          </m:r>
                        </m:sub>
                      </m:sSub>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m:t>
                      </m:r>
                      <m:f>
                        <m:fPr>
                          <m:ctrlPr>
                            <a:rPr lang="es-ES"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𝑁</m:t>
                          </m:r>
                        </m:den>
                      </m:f>
                      <m:nary>
                        <m:naryPr>
                          <m:chr m:val="∑"/>
                          <m:supHide m:val="on"/>
                          <m:ctrlPr>
                            <a:rPr lang="es-ES" i="1" kern="10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𝑎𝑙𝑙</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𝑢𝑛𝑖𝑡</m:t>
                          </m:r>
                        </m:sub>
                        <m:sup/>
                        <m:e>
                          <m:r>
                            <a:rPr lang="es-ES" b="0" i="1" kern="100" smtClean="0">
                              <a:solidFill>
                                <a:srgbClr val="000000"/>
                              </a:solidFill>
                              <a:latin typeface="Cambria Math" panose="02040503050406030204" pitchFamily="18" charset="0"/>
                              <a:cs typeface="Times New Roman" panose="02020603050405020304" pitchFamily="18" charset="0"/>
                            </a:rPr>
                            <m:t>𝑠𝑎𝑚𝑝𝑙𝑒</m:t>
                          </m:r>
                          <m:r>
                            <a:rPr lang="es-ES" i="1" kern="100">
                              <a:solidFill>
                                <a:srgbClr val="000000"/>
                              </a:solidFill>
                              <a:latin typeface="Cambria Math" panose="02040503050406030204" pitchFamily="18" charset="0"/>
                              <a:cs typeface="Times New Roman" panose="02020603050405020304" pitchFamily="18" charset="0"/>
                            </a:rPr>
                            <m:t> </m:t>
                          </m:r>
                          <m:r>
                            <a:rPr lang="es-ES" i="1" kern="100">
                              <a:solidFill>
                                <a:srgbClr val="000000"/>
                              </a:solidFill>
                              <a:latin typeface="Cambria Math" panose="02040503050406030204" pitchFamily="18" charset="0"/>
                              <a:cs typeface="Times New Roman" panose="02020603050405020304" pitchFamily="18" charset="0"/>
                            </a:rPr>
                            <m:t>𝑓𝑖</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𝑡</m:t>
                              </m:r>
                            </m:e>
                            <m:sub>
                              <m:r>
                                <a:rPr lang="es-ES" i="1" kern="100" smtClean="0">
                                  <a:solidFill>
                                    <a:srgbClr val="000000"/>
                                  </a:solidFill>
                                  <a:latin typeface="Cambria Math" panose="02040503050406030204" pitchFamily="18" charset="0"/>
                                  <a:cs typeface="Times New Roman" panose="02020603050405020304" pitchFamily="18" charset="0"/>
                                </a:rPr>
                                <m:t>𝑖</m:t>
                              </m:r>
                            </m:sub>
                          </m:sSub>
                        </m:e>
                      </m:nary>
                      <m:r>
                        <a:rPr lang="es-ES" b="0" i="1" kern="100" smtClean="0">
                          <a:solidFill>
                            <a:srgbClr val="000000"/>
                          </a:solidFill>
                          <a:latin typeface="Cambria Math" panose="02040503050406030204" pitchFamily="18" charset="0"/>
                          <a:cs typeface="Times New Roman" panose="02020603050405020304" pitchFamily="18" charset="0"/>
                        </a:rPr>
                        <m:t>+</m:t>
                      </m:r>
                      <m:f>
                        <m:fPr>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𝑛</m:t>
                          </m:r>
                        </m:den>
                      </m:f>
                      <m:nary>
                        <m:naryPr>
                          <m:chr m:val="∑"/>
                          <m:supHide m:val="on"/>
                          <m:ctrl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m:rPr>
                              <m:brk m:alnAt="7"/>
                            </m:rP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𝑖𝑛</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18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𝑠𝑎𝑚𝑝𝑙𝑒</m:t>
                          </m:r>
                        </m:sub>
                        <m:sup/>
                        <m:e>
                          <m:r>
                            <a:rPr lang="es-ES" i="1" kern="100">
                              <a:solidFill>
                                <a:srgbClr val="000000"/>
                              </a:solidFill>
                              <a:latin typeface="Cambria Math" panose="02040503050406030204" pitchFamily="18" charset="0"/>
                              <a:cs typeface="Times New Roman" panose="02020603050405020304" pitchFamily="18" charset="0"/>
                            </a:rPr>
                            <m:t>𝑑𝑒𝑝𝑎𝑟𝑡𝑢𝑟</m:t>
                          </m:r>
                          <m:sSub>
                            <m:sSubPr>
                              <m:ctrlPr>
                                <a:rPr lang="es-ES" i="1" kern="100">
                                  <a:solidFill>
                                    <a:srgbClr val="000000"/>
                                  </a:solidFill>
                                  <a:latin typeface="Cambria Math" panose="02040503050406030204" pitchFamily="18" charset="0"/>
                                  <a:cs typeface="Times New Roman" panose="02020603050405020304" pitchFamily="18" charset="0"/>
                                </a:rPr>
                              </m:ctrlPr>
                            </m:sSubPr>
                            <m:e>
                              <m:r>
                                <a:rPr lang="es-ES" i="1" kern="100">
                                  <a:solidFill>
                                    <a:srgbClr val="000000"/>
                                  </a:solidFill>
                                  <a:latin typeface="Cambria Math" panose="02040503050406030204" pitchFamily="18" charset="0"/>
                                  <a:cs typeface="Times New Roman" panose="02020603050405020304" pitchFamily="18" charset="0"/>
                                </a:rPr>
                                <m:t>𝑒</m:t>
                              </m:r>
                            </m:e>
                            <m:sub>
                              <m:r>
                                <a:rPr lang="es-ES" i="1" kern="100">
                                  <a:solidFill>
                                    <a:srgbClr val="000000"/>
                                  </a:solidFill>
                                  <a:latin typeface="Cambria Math" panose="02040503050406030204" pitchFamily="18" charset="0"/>
                                  <a:cs typeface="Times New Roman" panose="02020603050405020304" pitchFamily="18" charset="0"/>
                                </a:rPr>
                                <m:t>𝑖</m:t>
                              </m:r>
                            </m:sub>
                          </m:sSub>
                        </m:e>
                      </m:nary>
                    </m:oMath>
                  </m:oMathPara>
                </a14:m>
                <a:endParaRPr lang="en-US" dirty="0"/>
              </a:p>
            </p:txBody>
          </p:sp>
        </mc:Choice>
        <mc:Fallback xmlns="">
          <p:sp>
            <p:nvSpPr>
              <p:cNvPr id="59" name="TextBox 58">
                <a:extLst>
                  <a:ext uri="{FF2B5EF4-FFF2-40B4-BE49-F238E27FC236}">
                    <a16:creationId xmlns:a16="http://schemas.microsoft.com/office/drawing/2014/main" id="{2138A312-CA47-3791-D1ED-C6ED024B29EC}"/>
                  </a:ext>
                </a:extLst>
              </p:cNvPr>
              <p:cNvSpPr txBox="1">
                <a:spLocks noRot="1" noChangeAspect="1" noMove="1" noResize="1" noEditPoints="1" noAdjustHandles="1" noChangeArrowheads="1" noChangeShapeType="1" noTextEdit="1"/>
              </p:cNvSpPr>
              <p:nvPr/>
            </p:nvSpPr>
            <p:spPr>
              <a:xfrm>
                <a:off x="494660" y="5705084"/>
                <a:ext cx="6111434" cy="794961"/>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BEA9195F-12C7-D01C-28D3-CFB9274C9839}"/>
                  </a:ext>
                </a:extLst>
              </p:cNvPr>
              <p:cNvSpPr txBox="1"/>
              <p:nvPr/>
            </p:nvSpPr>
            <p:spPr>
              <a:xfrm>
                <a:off x="1250737" y="5243419"/>
                <a:ext cx="5205451" cy="461665"/>
              </a:xfrm>
              <a:prstGeom prst="rect">
                <a:avLst/>
              </a:prstGeom>
              <a:noFill/>
            </p:spPr>
            <p:txBody>
              <a:bodyPr wrap="square">
                <a:spAutoFit/>
              </a:bodyPr>
              <a:lstStyle/>
              <a:p>
                <a:pPr marL="0" indent="0">
                  <a:buNone/>
                </a:pPr>
                <a14:m>
                  <m:oMathPara xmlns:m="http://schemas.openxmlformats.org/officeDocument/2006/math">
                    <m:oMathParaPr>
                      <m:jc m:val="centerGroup"/>
                    </m:oMathParaPr>
                    <m:oMath xmlns:m="http://schemas.openxmlformats.org/officeDocument/2006/math">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𝑦</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r>
                        <a:rPr lang="es-ES" sz="2400" b="0" i="1" kern="100" smtClean="0">
                          <a:solidFill>
                            <a:srgbClr val="000000"/>
                          </a:solidFill>
                          <a:latin typeface="Cambria Math" panose="02040503050406030204" pitchFamily="18" charset="0"/>
                          <a:ea typeface="+mj-ea"/>
                          <a:cs typeface="Times New Roman" panose="02020603050405020304" pitchFamily="18" charset="0"/>
                        </a:rPr>
                        <m:t>=</m:t>
                      </m:r>
                      <m:r>
                        <a:rPr lang="es-ES" sz="2400" b="0" i="1" kern="100" smtClean="0">
                          <a:solidFill>
                            <a:srgbClr val="000000"/>
                          </a:solidFill>
                          <a:latin typeface="Cambria Math" panose="02040503050406030204" pitchFamily="18" charset="0"/>
                          <a:ea typeface="+mj-ea"/>
                          <a:cs typeface="Times New Roman" panose="02020603050405020304" pitchFamily="18" charset="0"/>
                        </a:rPr>
                        <m:t>𝑠𝑎𝑚𝑝𝑙𝑒</m:t>
                      </m:r>
                      <m:r>
                        <a:rPr lang="es-ES" sz="2400" b="0" i="1" kern="100" smtClean="0">
                          <a:solidFill>
                            <a:srgbClr val="000000"/>
                          </a:solidFill>
                          <a:latin typeface="Cambria Math" panose="02040503050406030204" pitchFamily="18" charset="0"/>
                          <a:ea typeface="+mj-ea"/>
                          <a:cs typeface="Times New Roman" panose="02020603050405020304" pitchFamily="18" charset="0"/>
                        </a:rPr>
                        <m:t> </m:t>
                      </m:r>
                      <m:r>
                        <a:rPr lang="es-ES" sz="2400" b="0" i="1" kern="100" smtClean="0">
                          <a:solidFill>
                            <a:srgbClr val="000000"/>
                          </a:solidFill>
                          <a:latin typeface="Cambria Math" panose="02040503050406030204" pitchFamily="18" charset="0"/>
                          <a:ea typeface="+mj-ea"/>
                          <a:cs typeface="Times New Roman" panose="02020603050405020304" pitchFamily="18" charset="0"/>
                        </a:rPr>
                        <m:t>𝑓𝑖</m:t>
                      </m:r>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𝑡</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r>
                        <a:rPr lang="es-ES" sz="2400" b="0" i="1" kern="100" smtClean="0">
                          <a:solidFill>
                            <a:srgbClr val="000000"/>
                          </a:solidFill>
                          <a:latin typeface="Cambria Math" panose="02040503050406030204" pitchFamily="18" charset="0"/>
                          <a:ea typeface="+mj-ea"/>
                          <a:cs typeface="Times New Roman" panose="02020603050405020304" pitchFamily="18" charset="0"/>
                        </a:rPr>
                        <m:t>+</m:t>
                      </m:r>
                      <m:r>
                        <a:rPr lang="es-ES" sz="2400" b="0" i="1" kern="100" smtClean="0">
                          <a:solidFill>
                            <a:srgbClr val="000000"/>
                          </a:solidFill>
                          <a:latin typeface="Cambria Math" panose="02040503050406030204" pitchFamily="18" charset="0"/>
                          <a:ea typeface="+mj-ea"/>
                          <a:cs typeface="Times New Roman" panose="02020603050405020304" pitchFamily="18" charset="0"/>
                        </a:rPr>
                        <m:t>𝑑𝑒𝑝𝑎𝑟𝑡𝑢𝑟</m:t>
                      </m:r>
                      <m:sSub>
                        <m:sSubPr>
                          <m:ctrlPr>
                            <a:rPr lang="es-ES" sz="2400" b="0" i="1" kern="100" smtClean="0">
                              <a:solidFill>
                                <a:srgbClr val="000000"/>
                              </a:solidFill>
                              <a:latin typeface="Cambria Math" panose="02040503050406030204" pitchFamily="18" charset="0"/>
                              <a:ea typeface="+mj-ea"/>
                              <a:cs typeface="Times New Roman" panose="02020603050405020304" pitchFamily="18" charset="0"/>
                            </a:rPr>
                          </m:ctrlPr>
                        </m:sSubPr>
                        <m:e>
                          <m:r>
                            <a:rPr lang="es-ES" sz="2400" b="0" i="1" kern="100" smtClean="0">
                              <a:solidFill>
                                <a:srgbClr val="000000"/>
                              </a:solidFill>
                              <a:latin typeface="Cambria Math" panose="02040503050406030204" pitchFamily="18" charset="0"/>
                              <a:ea typeface="+mj-ea"/>
                              <a:cs typeface="Times New Roman" panose="02020603050405020304" pitchFamily="18" charset="0"/>
                            </a:rPr>
                            <m:t>𝑒</m:t>
                          </m:r>
                        </m:e>
                        <m:sub>
                          <m:r>
                            <a:rPr lang="es-ES" sz="2400" b="0" i="1" kern="100" smtClean="0">
                              <a:solidFill>
                                <a:srgbClr val="000000"/>
                              </a:solidFill>
                              <a:latin typeface="Cambria Math" panose="02040503050406030204" pitchFamily="18" charset="0"/>
                              <a:ea typeface="+mj-ea"/>
                              <a:cs typeface="Times New Roman" panose="02020603050405020304" pitchFamily="18" charset="0"/>
                            </a:rPr>
                            <m:t>𝑖</m:t>
                          </m:r>
                        </m:sub>
                      </m:sSub>
                    </m:oMath>
                  </m:oMathPara>
                </a14:m>
                <a:endParaRPr lang="en-US" sz="2400" dirty="0"/>
              </a:p>
            </p:txBody>
          </p:sp>
        </mc:Choice>
        <mc:Fallback xmlns="">
          <p:sp>
            <p:nvSpPr>
              <p:cNvPr id="60" name="TextBox 59">
                <a:extLst>
                  <a:ext uri="{FF2B5EF4-FFF2-40B4-BE49-F238E27FC236}">
                    <a16:creationId xmlns:a16="http://schemas.microsoft.com/office/drawing/2014/main" id="{BEA9195F-12C7-D01C-28D3-CFB9274C9839}"/>
                  </a:ext>
                </a:extLst>
              </p:cNvPr>
              <p:cNvSpPr txBox="1">
                <a:spLocks noRot="1" noChangeAspect="1" noMove="1" noResize="1" noEditPoints="1" noAdjustHandles="1" noChangeArrowheads="1" noChangeShapeType="1" noTextEdit="1"/>
              </p:cNvSpPr>
              <p:nvPr/>
            </p:nvSpPr>
            <p:spPr>
              <a:xfrm>
                <a:off x="1250737" y="5243419"/>
                <a:ext cx="5205451" cy="461665"/>
              </a:xfrm>
              <a:prstGeom prst="rect">
                <a:avLst/>
              </a:prstGeom>
              <a:blipFill>
                <a:blip r:embed="rId5"/>
                <a:stretch>
                  <a:fillRect b="-15789"/>
                </a:stretch>
              </a:blipFill>
            </p:spPr>
            <p:txBody>
              <a:bodyPr/>
              <a:lstStyle/>
              <a:p>
                <a:r>
                  <a:rPr lang="en-US">
                    <a:noFill/>
                  </a:rPr>
                  <a:t> </a:t>
                </a:r>
              </a:p>
            </p:txBody>
          </p:sp>
        </mc:Fallback>
      </mc:AlternateContent>
      <p:sp>
        <p:nvSpPr>
          <p:cNvPr id="5" name="Oval 4">
            <a:extLst>
              <a:ext uri="{FF2B5EF4-FFF2-40B4-BE49-F238E27FC236}">
                <a16:creationId xmlns:a16="http://schemas.microsoft.com/office/drawing/2014/main" id="{FD2A15D8-71EC-C29F-CDDB-50DE12C7AA12}"/>
              </a:ext>
            </a:extLst>
          </p:cNvPr>
          <p:cNvSpPr/>
          <p:nvPr/>
        </p:nvSpPr>
        <p:spPr>
          <a:xfrm>
            <a:off x="7826737" y="2657517"/>
            <a:ext cx="106680" cy="1143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4A57C91-5E12-9A93-BB35-E94D83BDEFF7}"/>
              </a:ext>
            </a:extLst>
          </p:cNvPr>
          <p:cNvSpPr/>
          <p:nvPr/>
        </p:nvSpPr>
        <p:spPr>
          <a:xfrm>
            <a:off x="9538697" y="2657517"/>
            <a:ext cx="106680" cy="1143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B54E434-AB3B-95E3-AA3A-4514C1F6C6FA}"/>
              </a:ext>
            </a:extLst>
          </p:cNvPr>
          <p:cNvPicPr>
            <a:picLocks noChangeAspect="1"/>
          </p:cNvPicPr>
          <p:nvPr/>
        </p:nvPicPr>
        <p:blipFill>
          <a:blip r:embed="rId6">
            <a:extLst>
              <a:ext uri="{28A0092B-C50C-407E-A947-70E740481C1C}">
                <a14:useLocalDpi xmlns:a14="http://schemas.microsoft.com/office/drawing/2010/main" val="0"/>
              </a:ext>
            </a:extLst>
          </a:blip>
          <a:srcRect t="8659" r="8005" b="6890"/>
          <a:stretch/>
        </p:blipFill>
        <p:spPr>
          <a:xfrm>
            <a:off x="7103111" y="4006322"/>
            <a:ext cx="5013936" cy="2842054"/>
          </a:xfrm>
          <a:prstGeom prst="rect">
            <a:avLst/>
          </a:prstGeom>
        </p:spPr>
      </p:pic>
      <p:sp>
        <p:nvSpPr>
          <p:cNvPr id="9" name="Rectangle 8">
            <a:extLst>
              <a:ext uri="{FF2B5EF4-FFF2-40B4-BE49-F238E27FC236}">
                <a16:creationId xmlns:a16="http://schemas.microsoft.com/office/drawing/2014/main" id="{95D4D1D1-1134-C03B-A540-9F5A3B15F953}"/>
              </a:ext>
            </a:extLst>
          </p:cNvPr>
          <p:cNvSpPr/>
          <p:nvPr/>
        </p:nvSpPr>
        <p:spPr>
          <a:xfrm>
            <a:off x="8097145" y="4663603"/>
            <a:ext cx="783771" cy="1245996"/>
          </a:xfrm>
          <a:prstGeom prst="rect">
            <a:avLst/>
          </a:prstGeom>
          <a:solidFill>
            <a:srgbClr val="C1E5F5">
              <a:alpha val="50196"/>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ntent Placeholder 2">
            <a:extLst>
              <a:ext uri="{FF2B5EF4-FFF2-40B4-BE49-F238E27FC236}">
                <a16:creationId xmlns:a16="http://schemas.microsoft.com/office/drawing/2014/main" id="{A13E2B83-F99C-1E0E-2157-8ED4B14F34B3}"/>
              </a:ext>
            </a:extLst>
          </p:cNvPr>
          <p:cNvSpPr>
            <a:spLocks noGrp="1"/>
          </p:cNvSpPr>
          <p:nvPr>
            <p:ph idx="1"/>
          </p:nvPr>
        </p:nvSpPr>
        <p:spPr>
          <a:xfrm>
            <a:off x="296997" y="2007972"/>
            <a:ext cx="6555162" cy="2842055"/>
          </a:xfrm>
        </p:spPr>
        <p:txBody>
          <a:bodyPr vert="horz" lIns="91440" tIns="45720" rIns="91440" bIns="45720" rtlCol="0" anchor="t">
            <a:noAutofit/>
          </a:bodyPr>
          <a:lstStyle/>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If the fit is strong the regression estimator works well (low variance)</a:t>
            </a:r>
          </a:p>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If the fit is not strong the regression estimator has large variance but remains unbiased for large samples </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dirty="0"/>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spTree>
    <p:extLst>
      <p:ext uri="{BB962C8B-B14F-4D97-AF65-F5344CB8AC3E}">
        <p14:creationId xmlns:p14="http://schemas.microsoft.com/office/powerpoint/2010/main" val="33053580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FFC04E-484E-CE99-C345-57123D4505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8E5D72-6D30-0788-DBD7-FA486BF8E8AC}"/>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sp>
        <p:nvSpPr>
          <p:cNvPr id="4" name="Content Placeholder 2">
            <a:extLst>
              <a:ext uri="{FF2B5EF4-FFF2-40B4-BE49-F238E27FC236}">
                <a16:creationId xmlns:a16="http://schemas.microsoft.com/office/drawing/2014/main" id="{6814AD8E-3B7D-0540-98FE-D3193F2698CC}"/>
              </a:ext>
            </a:extLst>
          </p:cNvPr>
          <p:cNvSpPr>
            <a:spLocks noGrp="1"/>
          </p:cNvSpPr>
          <p:nvPr>
            <p:ph idx="1"/>
          </p:nvPr>
        </p:nvSpPr>
        <p:spPr>
          <a:xfrm>
            <a:off x="4612542" y="1898772"/>
            <a:ext cx="3547609" cy="393142"/>
          </a:xfrm>
        </p:spPr>
        <p:txBody>
          <a:bodyPr vert="horz" lIns="91440" tIns="45720" rIns="91440" bIns="45720" rtlCol="0" anchor="t">
            <a:noAutofit/>
          </a:bodyPr>
          <a:lstStyle/>
          <a:p>
            <a:pPr marL="0" indent="0" algn="just">
              <a:buNone/>
            </a:pPr>
            <a:r>
              <a:rPr lang="en-US" b="1" kern="100" dirty="0">
                <a:solidFill>
                  <a:srgbClr val="000000"/>
                </a:solidFill>
                <a:latin typeface="Aptos" panose="020B0004020202020204" pitchFamily="34" charset="0"/>
                <a:ea typeface="+mj-ea"/>
                <a:cs typeface="Times New Roman" panose="02020603050405020304" pitchFamily="18" charset="0"/>
              </a:rPr>
              <a:t>Code session 1A</a:t>
            </a:r>
            <a:endParaRPr lang="en-US" kern="100" dirty="0">
              <a:solidFill>
                <a:srgbClr val="000000"/>
              </a:solidFill>
              <a:latin typeface="Aptos" panose="020B0004020202020204" pitchFamily="34" charset="0"/>
              <a:ea typeface="+mj-ea"/>
              <a:cs typeface="Times New Roman" panose="02020603050405020304" pitchFamily="18" charset="0"/>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800" dirty="0"/>
          </a:p>
          <a:p>
            <a:pPr marL="0" indent="0">
              <a:buNone/>
            </a:pPr>
            <a:endParaRPr lang="en-US"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sp>
        <p:nvSpPr>
          <p:cNvPr id="5" name="TextBox 4">
            <a:extLst>
              <a:ext uri="{FF2B5EF4-FFF2-40B4-BE49-F238E27FC236}">
                <a16:creationId xmlns:a16="http://schemas.microsoft.com/office/drawing/2014/main" id="{78C1FFFB-2ED4-C67C-5ED7-C756949D9BA4}"/>
              </a:ext>
            </a:extLst>
          </p:cNvPr>
          <p:cNvSpPr txBox="1"/>
          <p:nvPr/>
        </p:nvSpPr>
        <p:spPr>
          <a:xfrm>
            <a:off x="514558" y="2865123"/>
            <a:ext cx="11274251" cy="3416320"/>
          </a:xfrm>
          <a:prstGeom prst="rect">
            <a:avLst/>
          </a:prstGeom>
          <a:noFill/>
        </p:spPr>
        <p:txBody>
          <a:bodyPr wrap="square">
            <a:spAutoFit/>
          </a:bodyPr>
          <a:lstStyle/>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The main conclusion after the code session 1 is that the regression estimator allows using auxiliary information making the estimates more precise.</a:t>
            </a: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algn="just"/>
            <a:r>
              <a:rPr lang="en-US" sz="2400" kern="100" dirty="0">
                <a:solidFill>
                  <a:srgbClr val="000000"/>
                </a:solidFill>
                <a:latin typeface="Aptos" panose="020B0004020202020204" pitchFamily="34" charset="0"/>
                <a:ea typeface="+mj-ea"/>
                <a:cs typeface="Times New Roman" panose="02020603050405020304" pitchFamily="18" charset="0"/>
              </a:rPr>
              <a:t>However, there is limit. If the sample size becomes too small precision degrades and the variance gets large.</a:t>
            </a: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The estimator is unbiased even if the data does not follow a linear relationship. In that case, the estimator will do worse but it will remain unbiased. If the relationship can be approximated well by a linear function, it will do well.</a:t>
            </a:r>
          </a:p>
        </p:txBody>
      </p:sp>
    </p:spTree>
    <p:extLst>
      <p:ext uri="{BB962C8B-B14F-4D97-AF65-F5344CB8AC3E}">
        <p14:creationId xmlns:p14="http://schemas.microsoft.com/office/powerpoint/2010/main" val="4204379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D56A5D-4610-3F58-B58C-218D897213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6793B1-C17C-CA70-913E-B5C596697735}"/>
              </a:ext>
            </a:extLst>
          </p:cNvPr>
          <p:cNvSpPr>
            <a:spLocks noGrp="1"/>
          </p:cNvSpPr>
          <p:nvPr>
            <p:ph type="title"/>
          </p:nvPr>
        </p:nvSpPr>
        <p:spPr>
          <a:xfrm>
            <a:off x="838199" y="0"/>
            <a:ext cx="10626970" cy="1325563"/>
          </a:xfrm>
        </p:spPr>
        <p:txBody>
          <a:bodyPr/>
          <a:lstStyle/>
          <a:p>
            <a:pPr algn="ctr"/>
            <a:r>
              <a:rPr lang="en-US" b="1" dirty="0"/>
              <a:t>Part 1. Estimators based on a model</a:t>
            </a:r>
          </a:p>
        </p:txBody>
      </p:sp>
      <p:sp>
        <p:nvSpPr>
          <p:cNvPr id="3" name="Content Placeholder 2">
            <a:extLst>
              <a:ext uri="{FF2B5EF4-FFF2-40B4-BE49-F238E27FC236}">
                <a16:creationId xmlns:a16="http://schemas.microsoft.com/office/drawing/2014/main" id="{7059F944-3BCF-0E8E-42E4-C3D3B043EE56}"/>
              </a:ext>
            </a:extLst>
          </p:cNvPr>
          <p:cNvSpPr>
            <a:spLocks noGrp="1"/>
          </p:cNvSpPr>
          <p:nvPr>
            <p:ph idx="1"/>
          </p:nvPr>
        </p:nvSpPr>
        <p:spPr>
          <a:xfrm>
            <a:off x="216609" y="1325563"/>
            <a:ext cx="11630397" cy="1749233"/>
          </a:xfrm>
        </p:spPr>
        <p:txBody>
          <a:bodyPr vert="horz" lIns="91440" tIns="45720" rIns="91440" bIns="45720" rtlCol="0" anchor="t">
            <a:noAutofit/>
          </a:bodyPr>
          <a:lstStyle/>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There is an alternative way of estimating quantities for a population. This is what it is called model-based estimation. </a:t>
            </a:r>
          </a:p>
          <a:p>
            <a:pPr marL="0" indent="0" algn="just">
              <a:buNone/>
            </a:pPr>
            <a:endParaRPr lang="en-US" sz="8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b="1" kern="100" dirty="0">
                <a:solidFill>
                  <a:srgbClr val="000000"/>
                </a:solidFill>
                <a:latin typeface="Aptos" panose="020B0004020202020204" pitchFamily="34" charset="0"/>
                <a:ea typeface="+mj-ea"/>
                <a:cs typeface="Times New Roman" panose="02020603050405020304" pitchFamily="18" charset="0"/>
              </a:rPr>
              <a:t>In model-based estimation we assume that the population has some structure (it follows some model) and all our inferences are based on the assumption that such model holds. </a:t>
            </a:r>
            <a:r>
              <a:rPr lang="en-US" sz="2400" kern="100" dirty="0">
                <a:solidFill>
                  <a:srgbClr val="000000"/>
                </a:solidFill>
                <a:latin typeface="Aptos" panose="020B0004020202020204" pitchFamily="34" charset="0"/>
                <a:ea typeface="+mj-ea"/>
                <a:cs typeface="Times New Roman" panose="02020603050405020304" pitchFamily="18" charset="0"/>
              </a:rPr>
              <a:t>This is very different from the regression estimator for which we did not assume any relationship.</a:t>
            </a:r>
          </a:p>
          <a:p>
            <a:pPr marL="0" indent="0" algn="just">
              <a:buNone/>
            </a:pPr>
            <a:endParaRPr lang="en-US" sz="2400" b="1"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b="1" kern="100" dirty="0">
                <a:solidFill>
                  <a:srgbClr val="000000"/>
                </a:solidFill>
                <a:latin typeface="Aptos" panose="020B0004020202020204" pitchFamily="34" charset="0"/>
                <a:ea typeface="+mj-ea"/>
                <a:cs typeface="Times New Roman" panose="02020603050405020304" pitchFamily="18" charset="0"/>
              </a:rPr>
              <a:t>The fact that we will assume that the population follows some model will change completely the way we work. </a:t>
            </a: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dirty="0"/>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spTree>
    <p:extLst>
      <p:ext uri="{BB962C8B-B14F-4D97-AF65-F5344CB8AC3E}">
        <p14:creationId xmlns:p14="http://schemas.microsoft.com/office/powerpoint/2010/main" val="720783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259AFE-1124-104B-1D2E-EEC9904D1F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D2482F-F69D-AA10-120E-5255A562E4F8}"/>
              </a:ext>
            </a:extLst>
          </p:cNvPr>
          <p:cNvSpPr>
            <a:spLocks noGrp="1"/>
          </p:cNvSpPr>
          <p:nvPr>
            <p:ph type="title"/>
          </p:nvPr>
        </p:nvSpPr>
        <p:spPr>
          <a:xfrm>
            <a:off x="838199" y="0"/>
            <a:ext cx="10626970" cy="1325563"/>
          </a:xfrm>
        </p:spPr>
        <p:txBody>
          <a:bodyPr/>
          <a:lstStyle/>
          <a:p>
            <a:pPr algn="ctr"/>
            <a:r>
              <a:rPr lang="en-US" b="1" dirty="0"/>
              <a:t>Part 1. Estimation based on a model</a:t>
            </a:r>
          </a:p>
        </p:txBody>
      </p:sp>
      <p:sp>
        <p:nvSpPr>
          <p:cNvPr id="3" name="Content Placeholder 2">
            <a:extLst>
              <a:ext uri="{FF2B5EF4-FFF2-40B4-BE49-F238E27FC236}">
                <a16:creationId xmlns:a16="http://schemas.microsoft.com/office/drawing/2014/main" id="{BFD9DD5F-814F-AE81-626F-65C582422A21}"/>
              </a:ext>
            </a:extLst>
          </p:cNvPr>
          <p:cNvSpPr>
            <a:spLocks noGrp="1"/>
          </p:cNvSpPr>
          <p:nvPr>
            <p:ph idx="1"/>
          </p:nvPr>
        </p:nvSpPr>
        <p:spPr>
          <a:xfrm>
            <a:off x="216609" y="1325563"/>
            <a:ext cx="11630397" cy="1749233"/>
          </a:xfrm>
        </p:spPr>
        <p:txBody>
          <a:bodyPr vert="horz" lIns="91440" tIns="45720" rIns="91440" bIns="45720" rtlCol="0" anchor="t">
            <a:noAutofit/>
          </a:bodyPr>
          <a:lstStyle/>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In model-based estimation we assume that </a:t>
            </a:r>
            <a:r>
              <a:rPr lang="en-US" sz="2400" b="1" kern="100" dirty="0">
                <a:solidFill>
                  <a:srgbClr val="000000"/>
                </a:solidFill>
                <a:latin typeface="Aptos" panose="020B0004020202020204" pitchFamily="34" charset="0"/>
                <a:ea typeface="+mj-ea"/>
                <a:cs typeface="Times New Roman" panose="02020603050405020304" pitchFamily="18" charset="0"/>
              </a:rPr>
              <a:t>every unit has an associated random variable with a distribution dictated by the model</a:t>
            </a:r>
            <a:r>
              <a:rPr lang="en-US" sz="2400" kern="100" dirty="0">
                <a:solidFill>
                  <a:srgbClr val="000000"/>
                </a:solidFill>
                <a:latin typeface="Aptos" panose="020B0004020202020204" pitchFamily="34" charset="0"/>
                <a:ea typeface="+mj-ea"/>
                <a:cs typeface="Times New Roman" panose="02020603050405020304" pitchFamily="18" charset="0"/>
              </a:rPr>
              <a:t>. (Randomness comes from the model)</a:t>
            </a:r>
          </a:p>
          <a:p>
            <a:pPr marL="0" indent="0" algn="just">
              <a:buNone/>
            </a:pPr>
            <a:endParaRPr lang="en-US" sz="10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Unlike with techniques based on the sampling design, will not look at how our estimates changes if we take different samples.  We will analyze the uncertainty that arise from the random components of the model.</a:t>
            </a:r>
          </a:p>
          <a:p>
            <a:pPr marL="0" indent="0" algn="just">
              <a:buNone/>
            </a:pPr>
            <a:endParaRPr lang="en-US" sz="12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b="1" kern="100" dirty="0">
                <a:solidFill>
                  <a:srgbClr val="000000"/>
                </a:solidFill>
                <a:latin typeface="Aptos" panose="020B0004020202020204" pitchFamily="34" charset="0"/>
                <a:ea typeface="+mj-ea"/>
                <a:cs typeface="Times New Roman" panose="02020603050405020304" pitchFamily="18" charset="0"/>
              </a:rPr>
              <a:t>All our inferences will be conditioned to:</a:t>
            </a:r>
          </a:p>
          <a:p>
            <a:pPr marL="457200" indent="-457200" algn="just">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rPr>
              <a:t>The sample that we observe</a:t>
            </a:r>
          </a:p>
          <a:p>
            <a:pPr marL="457200" indent="-457200" algn="just">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rPr>
              <a:t>The model that we postulate for the population. </a:t>
            </a:r>
          </a:p>
          <a:p>
            <a:pPr marL="0" indent="0" algn="just">
              <a:buNone/>
            </a:pPr>
            <a:endParaRPr lang="en-US" sz="2400" b="1"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endParaRPr lang="en-US" sz="2400" b="1"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dirty="0"/>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spTree>
    <p:extLst>
      <p:ext uri="{BB962C8B-B14F-4D97-AF65-F5344CB8AC3E}">
        <p14:creationId xmlns:p14="http://schemas.microsoft.com/office/powerpoint/2010/main" val="13806552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2C5096-D0A9-6714-330C-AF1BCDE07110}"/>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5971B659-5F10-CBA4-BD2D-30853F92395F}"/>
              </a:ext>
            </a:extLst>
          </p:cNvPr>
          <p:cNvSpPr/>
          <p:nvPr/>
        </p:nvSpPr>
        <p:spPr>
          <a:xfrm>
            <a:off x="307449" y="1905441"/>
            <a:ext cx="11667942" cy="3580959"/>
          </a:xfrm>
          <a:prstGeom prst="rect">
            <a:avLst/>
          </a:prstGeom>
          <a:solidFill>
            <a:srgbClr val="C1E5F5"/>
          </a:solidFill>
          <a:ln>
            <a:solidFill>
              <a:srgbClr val="C1E5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EEF50B-6DA8-DADA-A8EE-1FBD3CA2B5D9}"/>
              </a:ext>
            </a:extLst>
          </p:cNvPr>
          <p:cNvSpPr>
            <a:spLocks noGrp="1"/>
          </p:cNvSpPr>
          <p:nvPr>
            <p:ph type="title"/>
          </p:nvPr>
        </p:nvSpPr>
        <p:spPr>
          <a:xfrm>
            <a:off x="838199" y="0"/>
            <a:ext cx="10626970" cy="1325563"/>
          </a:xfrm>
        </p:spPr>
        <p:txBody>
          <a:bodyPr/>
          <a:lstStyle/>
          <a:p>
            <a:pPr algn="ctr"/>
            <a:r>
              <a:rPr lang="en-US" b="1" dirty="0"/>
              <a:t>Part 1. Estimation based on a model</a:t>
            </a:r>
          </a:p>
        </p:txBody>
      </p:sp>
      <p:sp>
        <p:nvSpPr>
          <p:cNvPr id="3" name="Content Placeholder 2">
            <a:extLst>
              <a:ext uri="{FF2B5EF4-FFF2-40B4-BE49-F238E27FC236}">
                <a16:creationId xmlns:a16="http://schemas.microsoft.com/office/drawing/2014/main" id="{07B5E19A-F636-1F8B-7D82-D08D1211B0A2}"/>
              </a:ext>
            </a:extLst>
          </p:cNvPr>
          <p:cNvSpPr>
            <a:spLocks noGrp="1"/>
          </p:cNvSpPr>
          <p:nvPr>
            <p:ph idx="1"/>
          </p:nvPr>
        </p:nvSpPr>
        <p:spPr>
          <a:xfrm>
            <a:off x="216609" y="1325564"/>
            <a:ext cx="11630397" cy="3969918"/>
          </a:xfrm>
        </p:spPr>
        <p:txBody>
          <a:bodyPr vert="horz" lIns="91440" tIns="45720" rIns="91440" bIns="45720" rtlCol="0" anchor="t">
            <a:noAutofit/>
          </a:bodyPr>
          <a:lstStyle/>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In model-based estimation we conceptualize our population in a different way:</a:t>
            </a:r>
          </a:p>
          <a:p>
            <a:pPr marL="0" indent="0" algn="just">
              <a:buNone/>
            </a:pPr>
            <a:endParaRPr lang="en-US" sz="1200" b="1" kern="100" dirty="0">
              <a:solidFill>
                <a:srgbClr val="000000"/>
              </a:solidFill>
              <a:latin typeface="Aptos" panose="020B0004020202020204" pitchFamily="34" charset="0"/>
              <a:ea typeface="+mj-ea"/>
              <a:cs typeface="Times New Roman" panose="02020603050405020304" pitchFamily="18" charset="0"/>
            </a:endParaRPr>
          </a:p>
          <a:p>
            <a:pPr marL="457200" indent="-457200" algn="just">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rPr>
              <a:t>For all population units, the variable of interest is a random variable following a specific model. </a:t>
            </a:r>
          </a:p>
          <a:p>
            <a:pPr marL="457200" indent="-457200" algn="just">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rPr>
              <a:t>Target parameters such as means or totals will be sums or means of random variables</a:t>
            </a: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Target parameters will also be random quantities with an inherent uncertainty.</a:t>
            </a:r>
          </a:p>
          <a:p>
            <a:pPr marL="0" indent="0" algn="just">
              <a:buNone/>
            </a:pPr>
            <a:endParaRPr lang="en-US" sz="1200" b="1"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This starting point entails a very important and potentially risky assumption, </a:t>
            </a:r>
            <a:r>
              <a:rPr lang="en-US" sz="2400" b="1" kern="100" dirty="0">
                <a:solidFill>
                  <a:srgbClr val="000000"/>
                </a:solidFill>
                <a:latin typeface="Aptos" panose="020B0004020202020204" pitchFamily="34" charset="0"/>
                <a:ea typeface="+mj-ea"/>
                <a:cs typeface="Times New Roman" panose="02020603050405020304" pitchFamily="18" charset="0"/>
              </a:rPr>
              <a:t>the model </a:t>
            </a:r>
            <a:r>
              <a:rPr lang="en-US" sz="2400" b="1" kern="100" dirty="0" err="1">
                <a:solidFill>
                  <a:srgbClr val="000000"/>
                </a:solidFill>
                <a:latin typeface="Aptos" panose="020B0004020202020204" pitchFamily="34" charset="0"/>
                <a:ea typeface="+mj-ea"/>
                <a:cs typeface="Times New Roman" panose="02020603050405020304" pitchFamily="18" charset="0"/>
              </a:rPr>
              <a:t>holds</a:t>
            </a:r>
            <a:r>
              <a:rPr lang="en-US" sz="2400" b="1" kern="100" dirty="0" err="1">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a:t>
            </a:r>
            <a:r>
              <a:rPr lang="en-US" sz="2400" b="1" kern="100" dirty="0" err="1">
                <a:solidFill>
                  <a:srgbClr val="000000"/>
                </a:solidFill>
                <a:latin typeface="Aptos" panose="020B0004020202020204" pitchFamily="34" charset="0"/>
                <a:ea typeface="+mj-ea"/>
                <a:cs typeface="Times New Roman" panose="02020603050405020304" pitchFamily="18" charset="0"/>
              </a:rPr>
              <a:t>To</a:t>
            </a:r>
            <a:r>
              <a:rPr lang="en-US" sz="2400" b="1" kern="100" dirty="0">
                <a:solidFill>
                  <a:srgbClr val="000000"/>
                </a:solidFill>
                <a:latin typeface="Aptos" panose="020B0004020202020204" pitchFamily="34" charset="0"/>
                <a:ea typeface="+mj-ea"/>
                <a:cs typeface="Times New Roman" panose="02020603050405020304" pitchFamily="18" charset="0"/>
              </a:rPr>
              <a:t> use these techniques, we will need a step to validate the model that we postulate for our population. </a:t>
            </a: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endParaRPr lang="en-US" sz="2400" b="1"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dirty="0"/>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spTree>
    <p:extLst>
      <p:ext uri="{BB962C8B-B14F-4D97-AF65-F5344CB8AC3E}">
        <p14:creationId xmlns:p14="http://schemas.microsoft.com/office/powerpoint/2010/main" val="3235013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A6335-7AF1-E052-FE60-82F19868DE37}"/>
            </a:ext>
          </a:extLst>
        </p:cNvPr>
        <p:cNvGrpSpPr/>
        <p:nvPr/>
      </p:nvGrpSpPr>
      <p:grpSpPr>
        <a:xfrm>
          <a:off x="0" y="0"/>
          <a:ext cx="0" cy="0"/>
          <a:chOff x="0" y="0"/>
          <a:chExt cx="0" cy="0"/>
        </a:xfrm>
      </p:grpSpPr>
      <p:sp>
        <p:nvSpPr>
          <p:cNvPr id="6" name="Rectangle 5">
            <a:extLst>
              <a:ext uri="{FF2B5EF4-FFF2-40B4-BE49-F238E27FC236}">
                <a16:creationId xmlns:a16="http://schemas.microsoft.com/office/drawing/2014/main" id="{0D8D3862-4029-C599-87A8-ADA0D11B3EA1}"/>
              </a:ext>
            </a:extLst>
          </p:cNvPr>
          <p:cNvSpPr/>
          <p:nvPr/>
        </p:nvSpPr>
        <p:spPr>
          <a:xfrm>
            <a:off x="307449" y="1905441"/>
            <a:ext cx="11667942" cy="1948461"/>
          </a:xfrm>
          <a:prstGeom prst="rect">
            <a:avLst/>
          </a:prstGeom>
          <a:solidFill>
            <a:srgbClr val="C1E5F5"/>
          </a:solidFill>
          <a:ln>
            <a:solidFill>
              <a:srgbClr val="C1E5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B431FD-4286-BC0B-F1D6-EB6020A90E51}"/>
              </a:ext>
            </a:extLst>
          </p:cNvPr>
          <p:cNvSpPr>
            <a:spLocks noGrp="1"/>
          </p:cNvSpPr>
          <p:nvPr>
            <p:ph type="title"/>
          </p:nvPr>
        </p:nvSpPr>
        <p:spPr>
          <a:xfrm>
            <a:off x="838199" y="0"/>
            <a:ext cx="10626970" cy="1325563"/>
          </a:xfrm>
        </p:spPr>
        <p:txBody>
          <a:bodyPr/>
          <a:lstStyle/>
          <a:p>
            <a:pPr algn="ctr"/>
            <a:r>
              <a:rPr lang="en-US" b="1" dirty="0"/>
              <a:t>Part 1. Estimation based on a model</a:t>
            </a:r>
          </a:p>
        </p:txBody>
      </p:sp>
      <p:sp>
        <p:nvSpPr>
          <p:cNvPr id="3" name="Content Placeholder 2">
            <a:extLst>
              <a:ext uri="{FF2B5EF4-FFF2-40B4-BE49-F238E27FC236}">
                <a16:creationId xmlns:a16="http://schemas.microsoft.com/office/drawing/2014/main" id="{07EC1B08-5ED3-F98A-0715-CCBE46D10CF3}"/>
              </a:ext>
            </a:extLst>
          </p:cNvPr>
          <p:cNvSpPr>
            <a:spLocks noGrp="1"/>
          </p:cNvSpPr>
          <p:nvPr>
            <p:ph idx="1"/>
          </p:nvPr>
        </p:nvSpPr>
        <p:spPr>
          <a:xfrm>
            <a:off x="216609" y="1325564"/>
            <a:ext cx="11630397" cy="2683728"/>
          </a:xfrm>
        </p:spPr>
        <p:txBody>
          <a:bodyPr vert="horz" lIns="91440" tIns="45720" rIns="91440" bIns="45720" rtlCol="0" anchor="t">
            <a:noAutofit/>
          </a:bodyPr>
          <a:lstStyle/>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In model-based estimation we conceptualize our population in a different way:</a:t>
            </a:r>
          </a:p>
          <a:p>
            <a:pPr marL="0" indent="0" algn="just">
              <a:buNone/>
            </a:pPr>
            <a:endParaRPr lang="en-US" sz="1200" b="1" kern="100" dirty="0">
              <a:solidFill>
                <a:srgbClr val="000000"/>
              </a:solidFill>
              <a:latin typeface="Aptos" panose="020B0004020202020204" pitchFamily="34" charset="0"/>
              <a:ea typeface="+mj-ea"/>
              <a:cs typeface="Times New Roman" panose="02020603050405020304" pitchFamily="18" charset="0"/>
            </a:endParaRPr>
          </a:p>
          <a:p>
            <a:pPr marL="457200" indent="-457200" algn="just">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rPr>
              <a:t>For all population units, the variable of interest is a random variable following a specific model. </a:t>
            </a:r>
          </a:p>
          <a:p>
            <a:pPr marL="457200" indent="-457200" algn="just">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rPr>
              <a:t>Target parameters such as means or totals will be sums or means of random variables</a:t>
            </a: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Target parameters will also be random quantities with an inherent uncertainty.</a:t>
            </a: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sp>
        <p:nvSpPr>
          <p:cNvPr id="4" name="Rectangle 3">
            <a:extLst>
              <a:ext uri="{FF2B5EF4-FFF2-40B4-BE49-F238E27FC236}">
                <a16:creationId xmlns:a16="http://schemas.microsoft.com/office/drawing/2014/main" id="{1972C136-125E-F9CF-A9D2-1303C3A37F34}"/>
              </a:ext>
            </a:extLst>
          </p:cNvPr>
          <p:cNvSpPr/>
          <p:nvPr/>
        </p:nvSpPr>
        <p:spPr>
          <a:xfrm>
            <a:off x="192312" y="4602908"/>
            <a:ext cx="753626" cy="713433"/>
          </a:xfrm>
          <a:prstGeom prst="rect">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15</a:t>
            </a:r>
          </a:p>
        </p:txBody>
      </p:sp>
      <p:sp>
        <p:nvSpPr>
          <p:cNvPr id="5" name="Rectangle 4">
            <a:extLst>
              <a:ext uri="{FF2B5EF4-FFF2-40B4-BE49-F238E27FC236}">
                <a16:creationId xmlns:a16="http://schemas.microsoft.com/office/drawing/2014/main" id="{D523899D-B324-6BD4-4840-D371B30D93CA}"/>
              </a:ext>
            </a:extLst>
          </p:cNvPr>
          <p:cNvSpPr/>
          <p:nvPr/>
        </p:nvSpPr>
        <p:spPr>
          <a:xfrm>
            <a:off x="945938" y="4602908"/>
            <a:ext cx="753626" cy="713433"/>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10</a:t>
            </a:r>
            <a:endParaRPr lang="en-US" dirty="0"/>
          </a:p>
        </p:txBody>
      </p:sp>
      <p:sp>
        <p:nvSpPr>
          <p:cNvPr id="7" name="Rectangle 6">
            <a:extLst>
              <a:ext uri="{FF2B5EF4-FFF2-40B4-BE49-F238E27FC236}">
                <a16:creationId xmlns:a16="http://schemas.microsoft.com/office/drawing/2014/main" id="{B282117F-ED90-768A-BA25-165F5BA3787A}"/>
              </a:ext>
            </a:extLst>
          </p:cNvPr>
          <p:cNvSpPr/>
          <p:nvPr/>
        </p:nvSpPr>
        <p:spPr>
          <a:xfrm>
            <a:off x="192312" y="5316341"/>
            <a:ext cx="753626" cy="713433"/>
          </a:xfrm>
          <a:prstGeom prst="rect">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20</a:t>
            </a:r>
            <a:endParaRPr lang="en-US" dirty="0"/>
          </a:p>
        </p:txBody>
      </p:sp>
      <p:sp>
        <p:nvSpPr>
          <p:cNvPr id="8" name="Rectangle 7">
            <a:extLst>
              <a:ext uri="{FF2B5EF4-FFF2-40B4-BE49-F238E27FC236}">
                <a16:creationId xmlns:a16="http://schemas.microsoft.com/office/drawing/2014/main" id="{23E547E8-41AB-B86D-F723-8FC8DE681BDC}"/>
              </a:ext>
            </a:extLst>
          </p:cNvPr>
          <p:cNvSpPr/>
          <p:nvPr/>
        </p:nvSpPr>
        <p:spPr>
          <a:xfrm>
            <a:off x="945938" y="5316341"/>
            <a:ext cx="753626" cy="713433"/>
          </a:xfrm>
          <a:prstGeom prst="rect">
            <a:avLst/>
          </a:prstGeom>
          <a:solidFill>
            <a:schemeClr val="accent5">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15</a:t>
            </a:r>
            <a:endParaRPr lang="en-US"/>
          </a:p>
        </p:txBody>
      </p:sp>
      <p:sp>
        <p:nvSpPr>
          <p:cNvPr id="9" name="TextBox 8">
            <a:extLst>
              <a:ext uri="{FF2B5EF4-FFF2-40B4-BE49-F238E27FC236}">
                <a16:creationId xmlns:a16="http://schemas.microsoft.com/office/drawing/2014/main" id="{03B01163-88B6-EC0E-4D51-6A7DB70F06B9}"/>
              </a:ext>
            </a:extLst>
          </p:cNvPr>
          <p:cNvSpPr txBox="1"/>
          <p:nvPr/>
        </p:nvSpPr>
        <p:spPr>
          <a:xfrm>
            <a:off x="630085" y="5972835"/>
            <a:ext cx="853440" cy="646331"/>
          </a:xfrm>
          <a:prstGeom prst="rect">
            <a:avLst/>
          </a:prstGeom>
          <a:noFill/>
        </p:spPr>
        <p:txBody>
          <a:bodyPr wrap="square" rtlCol="0">
            <a:spAutoFit/>
          </a:bodyPr>
          <a:lstStyle/>
          <a:p>
            <a:r>
              <a:rPr lang="en-US" sz="1800" b="1" dirty="0"/>
              <a:t>P95</a:t>
            </a:r>
          </a:p>
          <a:p>
            <a:endParaRPr lang="en-US" dirty="0"/>
          </a:p>
        </p:txBody>
      </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15FBCBA1-E48F-7454-FFD7-D735AB9338F2}"/>
                  </a:ext>
                </a:extLst>
              </p:cNvPr>
              <p:cNvSpPr txBox="1"/>
              <p:nvPr/>
            </p:nvSpPr>
            <p:spPr>
              <a:xfrm>
                <a:off x="1638034" y="4836667"/>
                <a:ext cx="5420425" cy="2367828"/>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m:t>
                      </m:r>
                      <m:sSub>
                        <m:sSub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𝑜𝑙</m:t>
                          </m:r>
                        </m:e>
                        <m: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=3</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𝑃</m:t>
                      </m:r>
                      <m:sSub>
                        <m:sSub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95</m:t>
                          </m:r>
                        </m:e>
                        <m: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+5+ </m:t>
                      </m:r>
                      <m:sSub>
                        <m:sSub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𝜀</m:t>
                          </m:r>
                        </m:e>
                        <m: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 ; </m:t>
                      </m:r>
                      <m:sSub>
                        <m:sSub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𝜀</m:t>
                          </m:r>
                        </m:e>
                        <m: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 ~</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𝑁</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(0,</m:t>
                      </m:r>
                      <m:sSup>
                        <m:sSup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p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𝜎</m:t>
                          </m:r>
                        </m:e>
                        <m:sup>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2</m:t>
                          </m:r>
                        </m:sup>
                      </m:sSup>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m:oMathPara>
                </a14:m>
                <a:endParaRPr lang="en-US" sz="2400" dirty="0">
                  <a:latin typeface="Cambria Math" panose="02040503050406030204" pitchFamily="18" charset="0"/>
                  <a:ea typeface="Cambria Math" panose="02040503050406030204" pitchFamily="18" charset="0"/>
                </a:endParaRPr>
              </a:p>
              <a:p>
                <a:pPr algn="ctr"/>
                <a:r>
                  <a:rPr lang="en-US" sz="2400" i="1" dirty="0" err="1">
                    <a:latin typeface="Cambria Math" panose="02040503050406030204" pitchFamily="18" charset="0"/>
                    <a:ea typeface="Cambria Math" panose="02040503050406030204" pitchFamily="18" charset="0"/>
                  </a:rPr>
                  <a:t>Cov</a:t>
                </a:r>
                <a:r>
                  <a:rPr lang="en-US" sz="2400" i="1" dirty="0">
                    <a:latin typeface="Cambria Math" panose="02040503050406030204" pitchFamily="18" charset="0"/>
                    <a:ea typeface="Cambria Math" panose="02040503050406030204" pitchFamily="18" charset="0"/>
                  </a:rPr>
                  <a:t>(</a:t>
                </a:r>
                <a14:m>
                  <m:oMath xmlns:m="http://schemas.openxmlformats.org/officeDocument/2006/math">
                    <m:sSub>
                      <m:sSubPr>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𝜀</m:t>
                        </m:r>
                      </m:e>
                      <m: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oMath>
                </a14:m>
                <a:r>
                  <a:rPr lang="en-US" sz="2400" i="1" dirty="0">
                    <a:latin typeface="Cambria Math" panose="02040503050406030204" pitchFamily="18" charset="0"/>
                    <a:ea typeface="Cambria Math" panose="02040503050406030204" pitchFamily="18" charset="0"/>
                  </a:rPr>
                  <a:t>,</a:t>
                </a:r>
                <a:r>
                  <a:rPr lang="es-ES" sz="2400" kern="100" dirty="0">
                    <a:solidFill>
                      <a:srgbClr val="000000"/>
                    </a:solidFill>
                    <a:ea typeface="Cambria Math" panose="02040503050406030204" pitchFamily="18" charset="0"/>
                    <a:cs typeface="Times New Roman" panose="02020603050405020304" pitchFamily="18" charset="0"/>
                    <a:sym typeface="Wingdings" panose="05000000000000000000" pitchFamily="2" charset="2"/>
                  </a:rPr>
                  <a:t> </a:t>
                </a:r>
                <a14:m>
                  <m:oMath xmlns:m="http://schemas.openxmlformats.org/officeDocument/2006/math">
                    <m:sSub>
                      <m:sSub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𝜀</m:t>
                        </m:r>
                      </m:e>
                      <m: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𝑗</m:t>
                        </m:r>
                      </m:sub>
                    </m:s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)=0</m:t>
                    </m:r>
                  </m:oMath>
                </a14:m>
                <a:endParaRPr lang="en-US" sz="2400" i="1" dirty="0">
                  <a:latin typeface="Cambria Math" panose="02040503050406030204" pitchFamily="18" charset="0"/>
                  <a:ea typeface="Cambria Math" panose="02040503050406030204" pitchFamily="18" charset="0"/>
                </a:endParaRPr>
              </a:p>
              <a:p>
                <a:pPr algn="ctr"/>
                <a:r>
                  <a:rPr lang="en-US" sz="2400" i="1" dirty="0">
                    <a:latin typeface="Cambria Math" panose="02040503050406030204" pitchFamily="18" charset="0"/>
                    <a:ea typeface="Cambria Math" panose="02040503050406030204" pitchFamily="18" charset="0"/>
                  </a:rPr>
                  <a:t>Or</a:t>
                </a:r>
              </a:p>
              <a:p>
                <a:pPr algn="ctr"/>
                <a14:m>
                  <m:oMathPara xmlns:m="http://schemas.openxmlformats.org/officeDocument/2006/math">
                    <m:oMathParaPr>
                      <m:jc m:val="centerGroup"/>
                    </m:oMathParaPr>
                    <m:oMath xmlns:m="http://schemas.openxmlformats.org/officeDocument/2006/math">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m:t>
                      </m:r>
                      <m:sSub>
                        <m:sSub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𝑜𝑙</m:t>
                          </m:r>
                        </m:e>
                        <m: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 ~</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𝑁</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(3</m:t>
                      </m:r>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𝑃</m:t>
                      </m:r>
                      <m:sSub>
                        <m:sSub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95</m:t>
                          </m:r>
                        </m:e>
                        <m: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+5,</m:t>
                      </m:r>
                      <m:sSup>
                        <m:sSup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p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𝜎</m:t>
                          </m:r>
                        </m:e>
                        <m:sup>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2</m:t>
                          </m:r>
                        </m:sup>
                      </m:sSup>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m:oMathPara>
                </a14:m>
                <a:endParaRPr lang="en-US" sz="2400" dirty="0">
                  <a:latin typeface="Cambria Math" panose="02040503050406030204" pitchFamily="18" charset="0"/>
                  <a:ea typeface="Cambria Math" panose="02040503050406030204" pitchFamily="18" charset="0"/>
                </a:endParaRPr>
              </a:p>
              <a:p>
                <a:pPr algn="ctr"/>
                <a:r>
                  <a:rPr lang="en-US" sz="2400" i="1" dirty="0" err="1">
                    <a:latin typeface="Cambria Math" panose="02040503050406030204" pitchFamily="18" charset="0"/>
                    <a:ea typeface="Cambria Math" panose="02040503050406030204" pitchFamily="18" charset="0"/>
                  </a:rPr>
                  <a:t>Cov</a:t>
                </a:r>
                <a:r>
                  <a:rPr lang="en-US" sz="2400" i="1" dirty="0">
                    <a:latin typeface="Cambria Math" panose="02040503050406030204" pitchFamily="18" charset="0"/>
                    <a:ea typeface="Cambria Math" panose="02040503050406030204" pitchFamily="18" charset="0"/>
                  </a:rPr>
                  <a:t>(</a:t>
                </a:r>
                <a14:m>
                  <m:oMath xmlns:m="http://schemas.openxmlformats.org/officeDocument/2006/math">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m:t>
                    </m:r>
                    <m:sSub>
                      <m:sSub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𝑜𝑙</m:t>
                        </m:r>
                      </m:e>
                      <m: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oMath>
                </a14:m>
                <a:r>
                  <a:rPr lang="en-US" sz="2400" i="1" dirty="0">
                    <a:latin typeface="Cambria Math" panose="02040503050406030204" pitchFamily="18" charset="0"/>
                    <a:ea typeface="Cambria Math" panose="02040503050406030204" pitchFamily="18" charset="0"/>
                  </a:rPr>
                  <a:t>,</a:t>
                </a:r>
                <a14:m>
                  <m:oMath xmlns:m="http://schemas.openxmlformats.org/officeDocument/2006/math">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m:t>
                    </m:r>
                    <m:sSub>
                      <m:sSub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𝑜𝑙</m:t>
                        </m:r>
                      </m:e>
                      <m: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𝑗</m:t>
                        </m:r>
                      </m:sub>
                    </m:s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)=0</m:t>
                    </m:r>
                  </m:oMath>
                </a14:m>
                <a:endParaRPr lang="en-US" sz="2400" i="1" dirty="0">
                  <a:latin typeface="Cambria Math" panose="02040503050406030204" pitchFamily="18" charset="0"/>
                  <a:ea typeface="Cambria Math" panose="02040503050406030204" pitchFamily="18" charset="0"/>
                </a:endParaRPr>
              </a:p>
              <a:p>
                <a:pPr algn="ctr"/>
                <a:endParaRPr lang="en-US" sz="2400" i="1" dirty="0">
                  <a:latin typeface="Cambria Math" panose="02040503050406030204" pitchFamily="18" charset="0"/>
                  <a:ea typeface="Cambria Math" panose="02040503050406030204" pitchFamily="18" charset="0"/>
                </a:endParaRPr>
              </a:p>
            </p:txBody>
          </p:sp>
        </mc:Choice>
        <mc:Fallback xmlns="">
          <p:sp>
            <p:nvSpPr>
              <p:cNvPr id="14" name="TextBox 13">
                <a:extLst>
                  <a:ext uri="{FF2B5EF4-FFF2-40B4-BE49-F238E27FC236}">
                    <a16:creationId xmlns:a16="http://schemas.microsoft.com/office/drawing/2014/main" id="{15FBCBA1-E48F-7454-FFD7-D735AB9338F2}"/>
                  </a:ext>
                </a:extLst>
              </p:cNvPr>
              <p:cNvSpPr txBox="1">
                <a:spLocks noRot="1" noChangeAspect="1" noMove="1" noResize="1" noEditPoints="1" noAdjustHandles="1" noChangeArrowheads="1" noChangeShapeType="1" noTextEdit="1"/>
              </p:cNvSpPr>
              <p:nvPr/>
            </p:nvSpPr>
            <p:spPr>
              <a:xfrm>
                <a:off x="1638034" y="4836667"/>
                <a:ext cx="5420425" cy="2367828"/>
              </a:xfrm>
              <a:prstGeom prst="rect">
                <a:avLst/>
              </a:prstGeom>
              <a:blipFill>
                <a:blip r:embed="rId3"/>
                <a:stretch>
                  <a:fillRect/>
                </a:stretch>
              </a:blipFill>
            </p:spPr>
            <p:txBody>
              <a:bodyPr/>
              <a:lstStyle/>
              <a:p>
                <a:r>
                  <a:rPr lang="en-US">
                    <a:noFill/>
                  </a:rPr>
                  <a:t> </a:t>
                </a:r>
              </a:p>
            </p:txBody>
          </p:sp>
        </mc:Fallback>
      </mc:AlternateContent>
      <p:sp>
        <p:nvSpPr>
          <p:cNvPr id="15" name="TextBox 14">
            <a:extLst>
              <a:ext uri="{FF2B5EF4-FFF2-40B4-BE49-F238E27FC236}">
                <a16:creationId xmlns:a16="http://schemas.microsoft.com/office/drawing/2014/main" id="{3DA74FB7-6BDF-7A96-8449-451EE7A4459A}"/>
              </a:ext>
            </a:extLst>
          </p:cNvPr>
          <p:cNvSpPr txBox="1"/>
          <p:nvPr/>
        </p:nvSpPr>
        <p:spPr>
          <a:xfrm>
            <a:off x="3627570" y="4584462"/>
            <a:ext cx="1441352" cy="738664"/>
          </a:xfrm>
          <a:prstGeom prst="rect">
            <a:avLst/>
          </a:prstGeom>
          <a:noFill/>
        </p:spPr>
        <p:txBody>
          <a:bodyPr wrap="square" rtlCol="0">
            <a:spAutoFit/>
          </a:bodyPr>
          <a:lstStyle/>
          <a:p>
            <a:r>
              <a:rPr lang="en-US" sz="2400" b="1" dirty="0"/>
              <a:t>Model:</a:t>
            </a:r>
          </a:p>
          <a:p>
            <a:endParaRPr lang="en-US" dirty="0"/>
          </a:p>
        </p:txBody>
      </p:sp>
      <p:grpSp>
        <p:nvGrpSpPr>
          <p:cNvPr id="30" name="Group 29">
            <a:extLst>
              <a:ext uri="{FF2B5EF4-FFF2-40B4-BE49-F238E27FC236}">
                <a16:creationId xmlns:a16="http://schemas.microsoft.com/office/drawing/2014/main" id="{B7EEAFBA-4C0F-C2FB-5345-EDC72D7E7C12}"/>
              </a:ext>
            </a:extLst>
          </p:cNvPr>
          <p:cNvGrpSpPr/>
          <p:nvPr/>
        </p:nvGrpSpPr>
        <p:grpSpPr>
          <a:xfrm>
            <a:off x="7649052" y="4312618"/>
            <a:ext cx="5420425" cy="1409753"/>
            <a:chOff x="7755853" y="4427808"/>
            <a:chExt cx="5420425" cy="1409753"/>
          </a:xfrm>
        </p:grpSpPr>
        <p:sp>
          <p:nvSpPr>
            <p:cNvPr id="22" name="TextBox 21">
              <a:extLst>
                <a:ext uri="{FF2B5EF4-FFF2-40B4-BE49-F238E27FC236}">
                  <a16:creationId xmlns:a16="http://schemas.microsoft.com/office/drawing/2014/main" id="{CFFDAB2A-DB68-A886-F101-7F42FBFFC5F6}"/>
                </a:ext>
              </a:extLst>
            </p:cNvPr>
            <p:cNvSpPr txBox="1"/>
            <p:nvPr/>
          </p:nvSpPr>
          <p:spPr>
            <a:xfrm>
              <a:off x="8652157" y="4427808"/>
              <a:ext cx="3627816" cy="738664"/>
            </a:xfrm>
            <a:prstGeom prst="rect">
              <a:avLst/>
            </a:prstGeom>
            <a:noFill/>
          </p:spPr>
          <p:txBody>
            <a:bodyPr wrap="square" rtlCol="0">
              <a:spAutoFit/>
            </a:bodyPr>
            <a:lstStyle/>
            <a:p>
              <a:r>
                <a:rPr lang="en-US" sz="2400" b="1" dirty="0"/>
                <a:t>Target parameter (total):</a:t>
              </a:r>
            </a:p>
            <a:p>
              <a:endParaRPr lang="en-US" dirty="0"/>
            </a:p>
          </p:txBody>
        </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8FD4A60E-B470-FB43-5D49-0D1AD96C4C27}"/>
                    </a:ext>
                  </a:extLst>
                </p:cNvPr>
                <p:cNvSpPr txBox="1"/>
                <p:nvPr/>
              </p:nvSpPr>
              <p:spPr>
                <a:xfrm>
                  <a:off x="7755853" y="4850881"/>
                  <a:ext cx="5420425" cy="986680"/>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𝑉𝑜𝑙</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nary>
                          <m:naryPr>
                            <m:chr m:val="∑"/>
                            <m:subHide m:val="on"/>
                            <m:supHide m:val="on"/>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naryPr>
                          <m:sub/>
                          <m:sup/>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m:t>
                            </m:r>
                            <m:sSub>
                              <m:sSub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𝑜𝑙</m:t>
                                </m:r>
                              </m:e>
                              <m: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e>
                        </m:nary>
                      </m:oMath>
                    </m:oMathPara>
                  </a14:m>
                  <a:endParaRPr lang="es-ES" sz="2400" b="0" i="1" kern="100" dirty="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endParaRPr>
                </a:p>
              </p:txBody>
            </p:sp>
          </mc:Choice>
          <mc:Fallback xmlns="">
            <p:sp>
              <p:nvSpPr>
                <p:cNvPr id="28" name="TextBox 27">
                  <a:extLst>
                    <a:ext uri="{FF2B5EF4-FFF2-40B4-BE49-F238E27FC236}">
                      <a16:creationId xmlns:a16="http://schemas.microsoft.com/office/drawing/2014/main" id="{8FD4A60E-B470-FB43-5D49-0D1AD96C4C27}"/>
                    </a:ext>
                  </a:extLst>
                </p:cNvPr>
                <p:cNvSpPr txBox="1">
                  <a:spLocks noRot="1" noChangeAspect="1" noMove="1" noResize="1" noEditPoints="1" noAdjustHandles="1" noChangeArrowheads="1" noChangeShapeType="1" noTextEdit="1"/>
                </p:cNvSpPr>
                <p:nvPr/>
              </p:nvSpPr>
              <p:spPr>
                <a:xfrm>
                  <a:off x="7755853" y="4850881"/>
                  <a:ext cx="5420425" cy="986680"/>
                </a:xfrm>
                <a:prstGeom prst="rect">
                  <a:avLst/>
                </a:prstGeom>
                <a:blipFill>
                  <a:blip r:embed="rId4"/>
                  <a:stretch>
                    <a:fillRect/>
                  </a:stretch>
                </a:blipFill>
              </p:spPr>
              <p:txBody>
                <a:bodyPr/>
                <a:lstStyle/>
                <a:p>
                  <a:r>
                    <a:rPr lang="en-US">
                      <a:noFill/>
                    </a:rPr>
                    <a:t> </a:t>
                  </a:r>
                </a:p>
              </p:txBody>
            </p:sp>
          </mc:Fallback>
        </mc:AlternateContent>
      </p:grpSp>
      <p:grpSp>
        <p:nvGrpSpPr>
          <p:cNvPr id="41" name="Group 40">
            <a:extLst>
              <a:ext uri="{FF2B5EF4-FFF2-40B4-BE49-F238E27FC236}">
                <a16:creationId xmlns:a16="http://schemas.microsoft.com/office/drawing/2014/main" id="{D3294BB2-500F-A7CD-39B2-CAC25AB7F0DB}"/>
              </a:ext>
            </a:extLst>
          </p:cNvPr>
          <p:cNvGrpSpPr/>
          <p:nvPr/>
        </p:nvGrpSpPr>
        <p:grpSpPr>
          <a:xfrm>
            <a:off x="6849140" y="3855807"/>
            <a:ext cx="1587993" cy="3334455"/>
            <a:chOff x="7045910" y="3855807"/>
            <a:chExt cx="1587993" cy="3334455"/>
          </a:xfrm>
        </p:grpSpPr>
        <p:grpSp>
          <p:nvGrpSpPr>
            <p:cNvPr id="35" name="Group 34">
              <a:extLst>
                <a:ext uri="{FF2B5EF4-FFF2-40B4-BE49-F238E27FC236}">
                  <a16:creationId xmlns:a16="http://schemas.microsoft.com/office/drawing/2014/main" id="{C9EAFCCF-BBF4-64A7-B728-B125258DE66A}"/>
                </a:ext>
              </a:extLst>
            </p:cNvPr>
            <p:cNvGrpSpPr/>
            <p:nvPr/>
          </p:nvGrpSpPr>
          <p:grpSpPr>
            <a:xfrm>
              <a:off x="7080365" y="4549195"/>
              <a:ext cx="1507252" cy="1426866"/>
              <a:chOff x="12905084" y="4716101"/>
              <a:chExt cx="1507252" cy="1426866"/>
            </a:xfrm>
          </p:grpSpPr>
          <p:sp>
            <p:nvSpPr>
              <p:cNvPr id="31" name="Rectangle 30">
                <a:extLst>
                  <a:ext uri="{FF2B5EF4-FFF2-40B4-BE49-F238E27FC236}">
                    <a16:creationId xmlns:a16="http://schemas.microsoft.com/office/drawing/2014/main" id="{9DD49107-361F-12CC-703D-853DAD6C05BB}"/>
                  </a:ext>
                </a:extLst>
              </p:cNvPr>
              <p:cNvSpPr/>
              <p:nvPr/>
            </p:nvSpPr>
            <p:spPr>
              <a:xfrm>
                <a:off x="12905084" y="4716101"/>
                <a:ext cx="753626" cy="713433"/>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Rectangle 31">
                <a:extLst>
                  <a:ext uri="{FF2B5EF4-FFF2-40B4-BE49-F238E27FC236}">
                    <a16:creationId xmlns:a16="http://schemas.microsoft.com/office/drawing/2014/main" id="{606CD30C-5E17-B110-6941-2F6D75C3BA63}"/>
                  </a:ext>
                </a:extLst>
              </p:cNvPr>
              <p:cNvSpPr/>
              <p:nvPr/>
            </p:nvSpPr>
            <p:spPr>
              <a:xfrm>
                <a:off x="13658710" y="4716101"/>
                <a:ext cx="753626" cy="713433"/>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68F3C679-47C6-AA8F-3D35-C63611B32505}"/>
                  </a:ext>
                </a:extLst>
              </p:cNvPr>
              <p:cNvSpPr/>
              <p:nvPr/>
            </p:nvSpPr>
            <p:spPr>
              <a:xfrm>
                <a:off x="12905084" y="5429534"/>
                <a:ext cx="753626" cy="71343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a:t>
                </a:r>
                <a:endParaRPr lang="en-US" dirty="0"/>
              </a:p>
            </p:txBody>
          </p:sp>
          <p:sp>
            <p:nvSpPr>
              <p:cNvPr id="34" name="Rectangle 33">
                <a:extLst>
                  <a:ext uri="{FF2B5EF4-FFF2-40B4-BE49-F238E27FC236}">
                    <a16:creationId xmlns:a16="http://schemas.microsoft.com/office/drawing/2014/main" id="{C9CDAB00-7708-C68D-DD33-705B77BE2C48}"/>
                  </a:ext>
                </a:extLst>
              </p:cNvPr>
              <p:cNvSpPr/>
              <p:nvPr/>
            </p:nvSpPr>
            <p:spPr>
              <a:xfrm>
                <a:off x="13658710" y="5429534"/>
                <a:ext cx="753626" cy="713433"/>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 </a:t>
                </a:r>
                <a:endParaRPr lang="en-US" dirty="0"/>
              </a:p>
            </p:txBody>
          </p:sp>
        </p:grpSp>
        <p:pic>
          <p:nvPicPr>
            <p:cNvPr id="18" name="Picture 17">
              <a:extLst>
                <a:ext uri="{FF2B5EF4-FFF2-40B4-BE49-F238E27FC236}">
                  <a16:creationId xmlns:a16="http://schemas.microsoft.com/office/drawing/2014/main" id="{2CB8E16C-66F1-AC27-A278-27AD524A8C3B}"/>
                </a:ext>
              </a:extLst>
            </p:cNvPr>
            <p:cNvPicPr>
              <a:picLocks noChangeAspect="1"/>
            </p:cNvPicPr>
            <p:nvPr/>
          </p:nvPicPr>
          <p:blipFill>
            <a:blip r:embed="rId5"/>
            <a:srcRect l="20776" t="18389" r="10548" b="23157"/>
            <a:stretch/>
          </p:blipFill>
          <p:spPr>
            <a:xfrm>
              <a:off x="7858370" y="3859637"/>
              <a:ext cx="775533" cy="653644"/>
            </a:xfrm>
            <a:prstGeom prst="rect">
              <a:avLst/>
            </a:prstGeom>
          </p:spPr>
        </p:pic>
        <p:pic>
          <p:nvPicPr>
            <p:cNvPr id="19" name="Picture 18">
              <a:extLst>
                <a:ext uri="{FF2B5EF4-FFF2-40B4-BE49-F238E27FC236}">
                  <a16:creationId xmlns:a16="http://schemas.microsoft.com/office/drawing/2014/main" id="{87FD0DF9-6141-ACC0-609C-6CB328619B1F}"/>
                </a:ext>
              </a:extLst>
            </p:cNvPr>
            <p:cNvPicPr>
              <a:picLocks noChangeAspect="1"/>
            </p:cNvPicPr>
            <p:nvPr/>
          </p:nvPicPr>
          <p:blipFill>
            <a:blip r:embed="rId5"/>
            <a:srcRect l="20776" t="18389" r="10548" b="23157"/>
            <a:stretch/>
          </p:blipFill>
          <p:spPr>
            <a:xfrm>
              <a:off x="7050262" y="3855807"/>
              <a:ext cx="775533" cy="653644"/>
            </a:xfrm>
            <a:prstGeom prst="rect">
              <a:avLst/>
            </a:prstGeom>
          </p:spPr>
        </p:pic>
        <p:pic>
          <p:nvPicPr>
            <p:cNvPr id="20" name="Picture 19">
              <a:extLst>
                <a:ext uri="{FF2B5EF4-FFF2-40B4-BE49-F238E27FC236}">
                  <a16:creationId xmlns:a16="http://schemas.microsoft.com/office/drawing/2014/main" id="{621C61B9-2402-CB68-A5ED-F75D8F9AF016}"/>
                </a:ext>
              </a:extLst>
            </p:cNvPr>
            <p:cNvPicPr>
              <a:picLocks noChangeAspect="1"/>
            </p:cNvPicPr>
            <p:nvPr/>
          </p:nvPicPr>
          <p:blipFill>
            <a:blip r:embed="rId5"/>
            <a:srcRect l="20776" t="18389" r="10548" b="23157"/>
            <a:stretch/>
          </p:blipFill>
          <p:spPr>
            <a:xfrm>
              <a:off x="7854018" y="5949712"/>
              <a:ext cx="775533" cy="653644"/>
            </a:xfrm>
            <a:prstGeom prst="rect">
              <a:avLst/>
            </a:prstGeom>
          </p:spPr>
        </p:pic>
        <p:pic>
          <p:nvPicPr>
            <p:cNvPr id="21" name="Picture 20">
              <a:extLst>
                <a:ext uri="{FF2B5EF4-FFF2-40B4-BE49-F238E27FC236}">
                  <a16:creationId xmlns:a16="http://schemas.microsoft.com/office/drawing/2014/main" id="{0D7492FC-0FF2-BA0D-04D4-7B75E804B5ED}"/>
                </a:ext>
              </a:extLst>
            </p:cNvPr>
            <p:cNvPicPr>
              <a:picLocks noChangeAspect="1"/>
            </p:cNvPicPr>
            <p:nvPr/>
          </p:nvPicPr>
          <p:blipFill>
            <a:blip r:embed="rId5"/>
            <a:srcRect l="20776" t="18389" r="10548" b="23157"/>
            <a:stretch/>
          </p:blipFill>
          <p:spPr>
            <a:xfrm>
              <a:off x="7045910" y="5945882"/>
              <a:ext cx="775533" cy="653644"/>
            </a:xfrm>
            <a:prstGeom prst="rect">
              <a:avLst/>
            </a:prstGeom>
          </p:spPr>
        </p:pic>
        <p:sp>
          <p:nvSpPr>
            <p:cNvPr id="29" name="TextBox 28">
              <a:extLst>
                <a:ext uri="{FF2B5EF4-FFF2-40B4-BE49-F238E27FC236}">
                  <a16:creationId xmlns:a16="http://schemas.microsoft.com/office/drawing/2014/main" id="{2FEE9B70-12E1-806D-63D4-5EB13DF9D7EB}"/>
                </a:ext>
              </a:extLst>
            </p:cNvPr>
            <p:cNvSpPr txBox="1"/>
            <p:nvPr/>
          </p:nvSpPr>
          <p:spPr>
            <a:xfrm>
              <a:off x="7337535" y="6543931"/>
              <a:ext cx="1032966" cy="646331"/>
            </a:xfrm>
            <a:prstGeom prst="rect">
              <a:avLst/>
            </a:prstGeom>
            <a:noFill/>
          </p:spPr>
          <p:txBody>
            <a:bodyPr wrap="square" rtlCol="0">
              <a:spAutoFit/>
            </a:bodyPr>
            <a:lstStyle/>
            <a:p>
              <a:r>
                <a:rPr lang="en-US" sz="1800" b="1" dirty="0"/>
                <a:t>Volume</a:t>
              </a:r>
            </a:p>
            <a:p>
              <a:endParaRPr lang="en-US" dirty="0"/>
            </a:p>
          </p:txBody>
        </p:sp>
      </p:grpSp>
      <mc:AlternateContent xmlns:mc="http://schemas.openxmlformats.org/markup-compatibility/2006" xmlns:a14="http://schemas.microsoft.com/office/drawing/2010/main">
        <mc:Choice Requires="a14">
          <p:sp>
            <p:nvSpPr>
              <p:cNvPr id="43" name="TextBox 42">
                <a:extLst>
                  <a:ext uri="{FF2B5EF4-FFF2-40B4-BE49-F238E27FC236}">
                    <a16:creationId xmlns:a16="http://schemas.microsoft.com/office/drawing/2014/main" id="{841ABFC0-6D02-66FC-207C-E00D6C5F3359}"/>
                  </a:ext>
                </a:extLst>
              </p:cNvPr>
              <p:cNvSpPr txBox="1"/>
              <p:nvPr/>
            </p:nvSpPr>
            <p:spPr>
              <a:xfrm>
                <a:off x="8326245" y="5363134"/>
                <a:ext cx="4126753" cy="986680"/>
              </a:xfrm>
              <a:prstGeom prst="rect">
                <a:avLst/>
              </a:prstGeom>
              <a:noFill/>
            </p:spPr>
            <p:txBody>
              <a:bodyPr wrap="square">
                <a:spAutoFit/>
              </a:bodyPr>
              <a:lstStyle/>
              <a:p>
                <a:pPr algn="ctr"/>
                <a14:m>
                  <m:oMathPara xmlns:m="http://schemas.openxmlformats.org/officeDocument/2006/math">
                    <m:oMathParaPr>
                      <m:jc m:val="centerGroup"/>
                    </m:oMathParaPr>
                    <m:oMath xmlns:m="http://schemas.openxmlformats.org/officeDocument/2006/math">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𝑉𝑜𝑙</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𝑁</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nary>
                        <m:naryPr>
                          <m:chr m:val="∑"/>
                          <m:subHide m:val="on"/>
                          <m:supHide m:val="on"/>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naryPr>
                        <m:sub/>
                        <m:sup/>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3</m:t>
                          </m:r>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𝑃</m:t>
                          </m:r>
                          <m:sSub>
                            <m:sSub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95</m:t>
                              </m:r>
                            </m:e>
                            <m: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+5</m:t>
                          </m:r>
                        </m:e>
                      </m:nary>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sSup>
                        <m:sSup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p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4</m:t>
                          </m:r>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𝜎</m:t>
                          </m:r>
                        </m:e>
                        <m:sup>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2</m:t>
                          </m:r>
                        </m:sup>
                      </m:sSup>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m:oMathPara>
                </a14:m>
                <a:endParaRPr lang="en-US" sz="2400" dirty="0">
                  <a:latin typeface="Cambria Math" panose="02040503050406030204" pitchFamily="18" charset="0"/>
                  <a:ea typeface="Cambria Math" panose="02040503050406030204" pitchFamily="18" charset="0"/>
                </a:endParaRPr>
              </a:p>
            </p:txBody>
          </p:sp>
        </mc:Choice>
        <mc:Fallback xmlns="">
          <p:sp>
            <p:nvSpPr>
              <p:cNvPr id="43" name="TextBox 42">
                <a:extLst>
                  <a:ext uri="{FF2B5EF4-FFF2-40B4-BE49-F238E27FC236}">
                    <a16:creationId xmlns:a16="http://schemas.microsoft.com/office/drawing/2014/main" id="{841ABFC0-6D02-66FC-207C-E00D6C5F3359}"/>
                  </a:ext>
                </a:extLst>
              </p:cNvPr>
              <p:cNvSpPr txBox="1">
                <a:spLocks noRot="1" noChangeAspect="1" noMove="1" noResize="1" noEditPoints="1" noAdjustHandles="1" noChangeArrowheads="1" noChangeShapeType="1" noTextEdit="1"/>
              </p:cNvSpPr>
              <p:nvPr/>
            </p:nvSpPr>
            <p:spPr>
              <a:xfrm>
                <a:off x="8326245" y="5363134"/>
                <a:ext cx="4126753" cy="986680"/>
              </a:xfrm>
              <a:prstGeom prst="rect">
                <a:avLst/>
              </a:prstGeom>
              <a:blipFill>
                <a:blip r:embed="rId6"/>
                <a:stretch>
                  <a:fillRect/>
                </a:stretch>
              </a:blipFill>
            </p:spPr>
            <p:txBody>
              <a:bodyPr/>
              <a:lstStyle/>
              <a:p>
                <a:r>
                  <a:rPr lang="en-US">
                    <a:noFill/>
                  </a:rPr>
                  <a:t> </a:t>
                </a:r>
              </a:p>
            </p:txBody>
          </p:sp>
        </mc:Fallback>
      </mc:AlternateContent>
      <p:grpSp>
        <p:nvGrpSpPr>
          <p:cNvPr id="49" name="Group 48">
            <a:extLst>
              <a:ext uri="{FF2B5EF4-FFF2-40B4-BE49-F238E27FC236}">
                <a16:creationId xmlns:a16="http://schemas.microsoft.com/office/drawing/2014/main" id="{980C844F-ADC6-4454-8616-F28B10E49C12}"/>
              </a:ext>
            </a:extLst>
          </p:cNvPr>
          <p:cNvGrpSpPr/>
          <p:nvPr/>
        </p:nvGrpSpPr>
        <p:grpSpPr>
          <a:xfrm>
            <a:off x="6519836" y="4036162"/>
            <a:ext cx="1981498" cy="2649111"/>
            <a:chOff x="6519836" y="4036162"/>
            <a:chExt cx="1981498" cy="2649111"/>
          </a:xfrm>
        </p:grpSpPr>
        <p:grpSp>
          <p:nvGrpSpPr>
            <p:cNvPr id="40" name="Group 39">
              <a:extLst>
                <a:ext uri="{FF2B5EF4-FFF2-40B4-BE49-F238E27FC236}">
                  <a16:creationId xmlns:a16="http://schemas.microsoft.com/office/drawing/2014/main" id="{94B352B9-C8BB-29B2-3699-C271FE426F14}"/>
                </a:ext>
              </a:extLst>
            </p:cNvPr>
            <p:cNvGrpSpPr/>
            <p:nvPr/>
          </p:nvGrpSpPr>
          <p:grpSpPr>
            <a:xfrm>
              <a:off x="6891074" y="4576900"/>
              <a:ext cx="1507252" cy="1426866"/>
              <a:chOff x="12896888" y="4528539"/>
              <a:chExt cx="1507252" cy="1426866"/>
            </a:xfrm>
          </p:grpSpPr>
          <p:sp>
            <p:nvSpPr>
              <p:cNvPr id="36" name="Rectangle 35">
                <a:extLst>
                  <a:ext uri="{FF2B5EF4-FFF2-40B4-BE49-F238E27FC236}">
                    <a16:creationId xmlns:a16="http://schemas.microsoft.com/office/drawing/2014/main" id="{BA7D1DC1-B788-16C0-A8EC-8CE1D390AE5D}"/>
                  </a:ext>
                </a:extLst>
              </p:cNvPr>
              <p:cNvSpPr/>
              <p:nvPr/>
            </p:nvSpPr>
            <p:spPr>
              <a:xfrm>
                <a:off x="12896888" y="4528539"/>
                <a:ext cx="753626" cy="713433"/>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50</a:t>
                </a:r>
              </a:p>
            </p:txBody>
          </p:sp>
          <p:sp>
            <p:nvSpPr>
              <p:cNvPr id="37" name="Rectangle 36">
                <a:extLst>
                  <a:ext uri="{FF2B5EF4-FFF2-40B4-BE49-F238E27FC236}">
                    <a16:creationId xmlns:a16="http://schemas.microsoft.com/office/drawing/2014/main" id="{A152B873-F94A-B153-E156-0DF064C72D28}"/>
                  </a:ext>
                </a:extLst>
              </p:cNvPr>
              <p:cNvSpPr/>
              <p:nvPr/>
            </p:nvSpPr>
            <p:spPr>
              <a:xfrm>
                <a:off x="13650514" y="4528539"/>
                <a:ext cx="753626" cy="713433"/>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35</a:t>
                </a:r>
                <a:endParaRPr lang="en-US" dirty="0"/>
              </a:p>
            </p:txBody>
          </p:sp>
          <p:sp>
            <p:nvSpPr>
              <p:cNvPr id="38" name="Rectangle 37">
                <a:extLst>
                  <a:ext uri="{FF2B5EF4-FFF2-40B4-BE49-F238E27FC236}">
                    <a16:creationId xmlns:a16="http://schemas.microsoft.com/office/drawing/2014/main" id="{B552DF82-5945-1BC4-5334-7FBA5A15A2C2}"/>
                  </a:ext>
                </a:extLst>
              </p:cNvPr>
              <p:cNvSpPr/>
              <p:nvPr/>
            </p:nvSpPr>
            <p:spPr>
              <a:xfrm>
                <a:off x="12896888" y="5241972"/>
                <a:ext cx="753626" cy="713433"/>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65</a:t>
                </a:r>
                <a:endParaRPr lang="en-US" dirty="0"/>
              </a:p>
            </p:txBody>
          </p:sp>
          <p:sp>
            <p:nvSpPr>
              <p:cNvPr id="39" name="Rectangle 38">
                <a:extLst>
                  <a:ext uri="{FF2B5EF4-FFF2-40B4-BE49-F238E27FC236}">
                    <a16:creationId xmlns:a16="http://schemas.microsoft.com/office/drawing/2014/main" id="{8041B2F6-B5F0-F3A2-5383-58E56DEC3DBC}"/>
                  </a:ext>
                </a:extLst>
              </p:cNvPr>
              <p:cNvSpPr/>
              <p:nvPr/>
            </p:nvSpPr>
            <p:spPr>
              <a:xfrm>
                <a:off x="13650514" y="5241972"/>
                <a:ext cx="753626" cy="713433"/>
              </a:xfrm>
              <a:prstGeom prst="rect">
                <a:avLst/>
              </a:prstGeom>
              <a:solidFill>
                <a:schemeClr val="accent6">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50</a:t>
                </a:r>
                <a:endParaRPr lang="en-US" dirty="0"/>
              </a:p>
            </p:txBody>
          </p:sp>
        </p:grpSp>
        <mc:AlternateContent xmlns:mc="http://schemas.openxmlformats.org/markup-compatibility/2006" xmlns:a14="http://schemas.microsoft.com/office/drawing/2010/main">
          <mc:Choice Requires="a14">
            <p:sp>
              <p:nvSpPr>
                <p:cNvPr id="45" name="TextBox 44">
                  <a:extLst>
                    <a:ext uri="{FF2B5EF4-FFF2-40B4-BE49-F238E27FC236}">
                      <a16:creationId xmlns:a16="http://schemas.microsoft.com/office/drawing/2014/main" id="{6518C24F-E1BA-2928-D657-7A289A35DF10}"/>
                    </a:ext>
                  </a:extLst>
                </p:cNvPr>
                <p:cNvSpPr txBox="1"/>
                <p:nvPr/>
              </p:nvSpPr>
              <p:spPr>
                <a:xfrm>
                  <a:off x="6519836" y="4068911"/>
                  <a:ext cx="775534"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𝑁</m:t>
                        </m:r>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(50,</m:t>
                        </m:r>
                        <m:sSup>
                          <m:sSupPr>
                            <m:ctrlP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pPr>
                          <m:e>
                            <m:r>
                              <a:rPr lang="es-ES" sz="18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𝜎</m:t>
                            </m:r>
                          </m:e>
                          <m:sup>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2</m:t>
                            </m:r>
                          </m:sup>
                        </m:sSup>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m:oMathPara>
                  </a14:m>
                  <a:endParaRPr lang="en-US" dirty="0"/>
                </a:p>
              </p:txBody>
            </p:sp>
          </mc:Choice>
          <mc:Fallback xmlns="">
            <p:sp>
              <p:nvSpPr>
                <p:cNvPr id="45" name="TextBox 44">
                  <a:extLst>
                    <a:ext uri="{FF2B5EF4-FFF2-40B4-BE49-F238E27FC236}">
                      <a16:creationId xmlns:a16="http://schemas.microsoft.com/office/drawing/2014/main" id="{6518C24F-E1BA-2928-D657-7A289A35DF10}"/>
                    </a:ext>
                  </a:extLst>
                </p:cNvPr>
                <p:cNvSpPr txBox="1">
                  <a:spLocks noRot="1" noChangeAspect="1" noMove="1" noResize="1" noEditPoints="1" noAdjustHandles="1" noChangeArrowheads="1" noChangeShapeType="1" noTextEdit="1"/>
                </p:cNvSpPr>
                <p:nvPr/>
              </p:nvSpPr>
              <p:spPr>
                <a:xfrm>
                  <a:off x="6519836" y="4068911"/>
                  <a:ext cx="775534" cy="369332"/>
                </a:xfrm>
                <a:prstGeom prst="rect">
                  <a:avLst/>
                </a:prstGeom>
                <a:blipFill>
                  <a:blip r:embed="rId7"/>
                  <a:stretch>
                    <a:fillRect r="-50394" b="-1311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6" name="TextBox 45">
                  <a:extLst>
                    <a:ext uri="{FF2B5EF4-FFF2-40B4-BE49-F238E27FC236}">
                      <a16:creationId xmlns:a16="http://schemas.microsoft.com/office/drawing/2014/main" id="{9AF40E5C-F771-A042-9880-201F5A7FBAF1}"/>
                    </a:ext>
                  </a:extLst>
                </p:cNvPr>
                <p:cNvSpPr txBox="1"/>
                <p:nvPr/>
              </p:nvSpPr>
              <p:spPr>
                <a:xfrm>
                  <a:off x="7644700" y="4036162"/>
                  <a:ext cx="775534"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𝑁</m:t>
                        </m:r>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(35,</m:t>
                        </m:r>
                        <m:sSup>
                          <m:sSupPr>
                            <m:ctrlP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pPr>
                          <m:e>
                            <m:r>
                              <a:rPr lang="es-ES" sz="18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𝜎</m:t>
                            </m:r>
                          </m:e>
                          <m:sup>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2</m:t>
                            </m:r>
                          </m:sup>
                        </m:sSup>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m:oMathPara>
                  </a14:m>
                  <a:endParaRPr lang="en-US" dirty="0"/>
                </a:p>
              </p:txBody>
            </p:sp>
          </mc:Choice>
          <mc:Fallback xmlns="">
            <p:sp>
              <p:nvSpPr>
                <p:cNvPr id="46" name="TextBox 45">
                  <a:extLst>
                    <a:ext uri="{FF2B5EF4-FFF2-40B4-BE49-F238E27FC236}">
                      <a16:creationId xmlns:a16="http://schemas.microsoft.com/office/drawing/2014/main" id="{9AF40E5C-F771-A042-9880-201F5A7FBAF1}"/>
                    </a:ext>
                  </a:extLst>
                </p:cNvPr>
                <p:cNvSpPr txBox="1">
                  <a:spLocks noRot="1" noChangeAspect="1" noMove="1" noResize="1" noEditPoints="1" noAdjustHandles="1" noChangeArrowheads="1" noChangeShapeType="1" noTextEdit="1"/>
                </p:cNvSpPr>
                <p:nvPr/>
              </p:nvSpPr>
              <p:spPr>
                <a:xfrm>
                  <a:off x="7644700" y="4036162"/>
                  <a:ext cx="775534" cy="369332"/>
                </a:xfrm>
                <a:prstGeom prst="rect">
                  <a:avLst/>
                </a:prstGeom>
                <a:blipFill>
                  <a:blip r:embed="rId8"/>
                  <a:stretch>
                    <a:fillRect r="-50394" b="-1311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7" name="TextBox 46">
                  <a:extLst>
                    <a:ext uri="{FF2B5EF4-FFF2-40B4-BE49-F238E27FC236}">
                      <a16:creationId xmlns:a16="http://schemas.microsoft.com/office/drawing/2014/main" id="{4766506A-8AED-7A3A-278A-D2AA0B9A5D2C}"/>
                    </a:ext>
                  </a:extLst>
                </p:cNvPr>
                <p:cNvSpPr txBox="1"/>
                <p:nvPr/>
              </p:nvSpPr>
              <p:spPr>
                <a:xfrm>
                  <a:off x="6657749" y="6315620"/>
                  <a:ext cx="775534"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𝑁</m:t>
                        </m:r>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(65,</m:t>
                        </m:r>
                        <m:sSup>
                          <m:sSupPr>
                            <m:ctrlP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pPr>
                          <m:e>
                            <m:r>
                              <a:rPr lang="es-ES" sz="18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𝜎</m:t>
                            </m:r>
                          </m:e>
                          <m:sup>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2</m:t>
                            </m:r>
                          </m:sup>
                        </m:sSup>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m:oMathPara>
                  </a14:m>
                  <a:endParaRPr lang="en-US" dirty="0"/>
                </a:p>
              </p:txBody>
            </p:sp>
          </mc:Choice>
          <mc:Fallback xmlns="">
            <p:sp>
              <p:nvSpPr>
                <p:cNvPr id="47" name="TextBox 46">
                  <a:extLst>
                    <a:ext uri="{FF2B5EF4-FFF2-40B4-BE49-F238E27FC236}">
                      <a16:creationId xmlns:a16="http://schemas.microsoft.com/office/drawing/2014/main" id="{4766506A-8AED-7A3A-278A-D2AA0B9A5D2C}"/>
                    </a:ext>
                  </a:extLst>
                </p:cNvPr>
                <p:cNvSpPr txBox="1">
                  <a:spLocks noRot="1" noChangeAspect="1" noMove="1" noResize="1" noEditPoints="1" noAdjustHandles="1" noChangeArrowheads="1" noChangeShapeType="1" noTextEdit="1"/>
                </p:cNvSpPr>
                <p:nvPr/>
              </p:nvSpPr>
              <p:spPr>
                <a:xfrm>
                  <a:off x="6657749" y="6315620"/>
                  <a:ext cx="775534" cy="369332"/>
                </a:xfrm>
                <a:prstGeom prst="rect">
                  <a:avLst/>
                </a:prstGeom>
                <a:blipFill>
                  <a:blip r:embed="rId9"/>
                  <a:stretch>
                    <a:fillRect r="-50394" b="-1311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8" name="TextBox 47">
                  <a:extLst>
                    <a:ext uri="{FF2B5EF4-FFF2-40B4-BE49-F238E27FC236}">
                      <a16:creationId xmlns:a16="http://schemas.microsoft.com/office/drawing/2014/main" id="{D93F4D63-EA15-9C5D-21CE-C9B9ACD28EC9}"/>
                    </a:ext>
                  </a:extLst>
                </p:cNvPr>
                <p:cNvSpPr txBox="1"/>
                <p:nvPr/>
              </p:nvSpPr>
              <p:spPr>
                <a:xfrm>
                  <a:off x="7725800" y="6315941"/>
                  <a:ext cx="775534"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𝑁</m:t>
                        </m:r>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(50,</m:t>
                        </m:r>
                        <m:sSup>
                          <m:sSupPr>
                            <m:ctrlP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pPr>
                          <m:e>
                            <m:r>
                              <a:rPr lang="es-ES" sz="18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𝜎</m:t>
                            </m:r>
                          </m:e>
                          <m:sup>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2</m:t>
                            </m:r>
                          </m:sup>
                        </m:sSup>
                        <m:r>
                          <a:rPr lang="es-ES" sz="18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m:oMathPara>
                  </a14:m>
                  <a:endParaRPr lang="en-US" dirty="0"/>
                </a:p>
              </p:txBody>
            </p:sp>
          </mc:Choice>
          <mc:Fallback xmlns="">
            <p:sp>
              <p:nvSpPr>
                <p:cNvPr id="48" name="TextBox 47">
                  <a:extLst>
                    <a:ext uri="{FF2B5EF4-FFF2-40B4-BE49-F238E27FC236}">
                      <a16:creationId xmlns:a16="http://schemas.microsoft.com/office/drawing/2014/main" id="{D93F4D63-EA15-9C5D-21CE-C9B9ACD28EC9}"/>
                    </a:ext>
                  </a:extLst>
                </p:cNvPr>
                <p:cNvSpPr txBox="1">
                  <a:spLocks noRot="1" noChangeAspect="1" noMove="1" noResize="1" noEditPoints="1" noAdjustHandles="1" noChangeArrowheads="1" noChangeShapeType="1" noTextEdit="1"/>
                </p:cNvSpPr>
                <p:nvPr/>
              </p:nvSpPr>
              <p:spPr>
                <a:xfrm>
                  <a:off x="7725800" y="6315941"/>
                  <a:ext cx="775534" cy="369332"/>
                </a:xfrm>
                <a:prstGeom prst="rect">
                  <a:avLst/>
                </a:prstGeom>
                <a:blipFill>
                  <a:blip r:embed="rId10"/>
                  <a:stretch>
                    <a:fillRect r="-49219" b="-13115"/>
                  </a:stretch>
                </a:blipFill>
              </p:spPr>
              <p:txBody>
                <a:bodyPr/>
                <a:lstStyle/>
                <a:p>
                  <a:r>
                    <a:rPr lang="en-US">
                      <a:noFill/>
                    </a:rPr>
                    <a:t> </a:t>
                  </a:r>
                </a:p>
              </p:txBody>
            </p:sp>
          </mc:Fallback>
        </mc:AlternateContent>
      </p:grpSp>
      <p:sp>
        <p:nvSpPr>
          <p:cNvPr id="51" name="TextBox 50">
            <a:extLst>
              <a:ext uri="{FF2B5EF4-FFF2-40B4-BE49-F238E27FC236}">
                <a16:creationId xmlns:a16="http://schemas.microsoft.com/office/drawing/2014/main" id="{37EB05EB-1A91-7F60-F983-5B404BC7F37F}"/>
              </a:ext>
            </a:extLst>
          </p:cNvPr>
          <p:cNvSpPr txBox="1"/>
          <p:nvPr/>
        </p:nvSpPr>
        <p:spPr>
          <a:xfrm>
            <a:off x="108875" y="3924601"/>
            <a:ext cx="1801967" cy="461665"/>
          </a:xfrm>
          <a:prstGeom prst="rect">
            <a:avLst/>
          </a:prstGeom>
          <a:noFill/>
        </p:spPr>
        <p:txBody>
          <a:bodyPr wrap="square">
            <a:spAutoFit/>
          </a:bodyPr>
          <a:lstStyle/>
          <a:p>
            <a:pPr marL="0" indent="0" algn="just">
              <a:buNone/>
            </a:pPr>
            <a:r>
              <a:rPr lang="en-US" sz="2400" b="1" kern="100" dirty="0">
                <a:solidFill>
                  <a:srgbClr val="000000"/>
                </a:solidFill>
                <a:latin typeface="Aptos" panose="020B0004020202020204" pitchFamily="34" charset="0"/>
                <a:ea typeface="+mj-ea"/>
                <a:cs typeface="Times New Roman" panose="02020603050405020304" pitchFamily="18" charset="0"/>
              </a:rPr>
              <a:t>Example:</a:t>
            </a:r>
          </a:p>
        </p:txBody>
      </p:sp>
    </p:spTree>
    <p:extLst>
      <p:ext uri="{BB962C8B-B14F-4D97-AF65-F5344CB8AC3E}">
        <p14:creationId xmlns:p14="http://schemas.microsoft.com/office/powerpoint/2010/main" val="2466821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D77A3-8DF5-C507-3F4B-31A9FA349F47}"/>
              </a:ext>
            </a:extLst>
          </p:cNvPr>
          <p:cNvSpPr>
            <a:spLocks noGrp="1"/>
          </p:cNvSpPr>
          <p:nvPr>
            <p:ph type="title"/>
          </p:nvPr>
        </p:nvSpPr>
        <p:spPr/>
        <p:txBody>
          <a:bodyPr>
            <a:normAutofit/>
          </a:bodyPr>
          <a:lstStyle/>
          <a:p>
            <a:r>
              <a:rPr lang="en-US" b="1" kern="100" dirty="0">
                <a:solidFill>
                  <a:srgbClr val="000000"/>
                </a:solidFill>
                <a:latin typeface="Aptos" panose="020B0004020202020204" pitchFamily="34" charset="0"/>
                <a:cs typeface="Times New Roman" panose="02020603050405020304" pitchFamily="18" charset="0"/>
              </a:rPr>
              <a:t>Outline</a:t>
            </a:r>
            <a:endParaRPr lang="en-US" sz="2800" b="1" kern="100" dirty="0">
              <a:solidFill>
                <a:srgbClr val="000000"/>
              </a:solidFill>
              <a:latin typeface="Aptos" panose="020B000402020202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2D37D65-F074-D176-6625-B16C043C602D}"/>
              </a:ext>
            </a:extLst>
          </p:cNvPr>
          <p:cNvSpPr>
            <a:spLocks noGrp="1"/>
          </p:cNvSpPr>
          <p:nvPr>
            <p:ph idx="1"/>
          </p:nvPr>
        </p:nvSpPr>
        <p:spPr>
          <a:xfrm>
            <a:off x="838200" y="1825625"/>
            <a:ext cx="4979796" cy="4351338"/>
          </a:xfrm>
        </p:spPr>
        <p:txBody>
          <a:bodyPr vert="horz" lIns="91440" tIns="45720" rIns="91440" bIns="45720" rtlCol="0" anchor="t">
            <a:normAutofit/>
          </a:bodyPr>
          <a:lstStyle/>
          <a:p>
            <a:pPr marL="0" indent="0">
              <a:buNone/>
            </a:pPr>
            <a:r>
              <a:rPr lang="en-US" sz="2400" b="1" kern="100" dirty="0">
                <a:solidFill>
                  <a:srgbClr val="000000"/>
                </a:solidFill>
                <a:latin typeface="Aptos" panose="020B0004020202020204" pitchFamily="34" charset="0"/>
                <a:ea typeface="+mj-ea"/>
                <a:cs typeface="Times New Roman" panose="02020603050405020304" pitchFamily="18" charset="0"/>
              </a:rPr>
              <a:t>Part 1 (Introduction)</a:t>
            </a:r>
          </a:p>
          <a:p>
            <a:pPr marL="457200" indent="-457200">
              <a:buFont typeface="Arial" panose="020B0604020202020204" pitchFamily="34" charset="0"/>
              <a:buChar char="•"/>
            </a:pPr>
            <a:r>
              <a:rPr lang="en-US" sz="2400" kern="100" dirty="0">
                <a:solidFill>
                  <a:srgbClr val="000000"/>
                </a:solidFill>
                <a:latin typeface="Aptos" panose="020B0004020202020204" pitchFamily="34" charset="0"/>
                <a:ea typeface="+mj-ea"/>
                <a:cs typeface="Times New Roman" panose="02020603050405020304" pitchFamily="18" charset="0"/>
              </a:rPr>
              <a:t>Regression estimator</a:t>
            </a:r>
          </a:p>
          <a:p>
            <a:pPr marL="457200" indent="-457200">
              <a:buFont typeface="Arial" panose="020B0604020202020204" pitchFamily="34" charset="0"/>
              <a:buChar char="•"/>
            </a:pPr>
            <a:r>
              <a:rPr lang="en-US" sz="2400" kern="100" dirty="0">
                <a:solidFill>
                  <a:srgbClr val="000000"/>
                </a:solidFill>
                <a:latin typeface="Aptos" panose="020B0004020202020204" pitchFamily="34" charset="0"/>
                <a:ea typeface="+mj-ea"/>
                <a:cs typeface="Times New Roman" panose="02020603050405020304" pitchFamily="18" charset="0"/>
              </a:rPr>
              <a:t>Modelling at the unit level</a:t>
            </a:r>
          </a:p>
          <a:p>
            <a:pPr marL="0" indent="0">
              <a:buNone/>
            </a:pPr>
            <a:r>
              <a:rPr lang="en-US" sz="2400" b="1" kern="100" dirty="0">
                <a:solidFill>
                  <a:srgbClr val="000000"/>
                </a:solidFill>
                <a:latin typeface="Aptos" panose="020B0004020202020204" pitchFamily="34" charset="0"/>
                <a:ea typeface="+mj-ea"/>
                <a:cs typeface="Times New Roman" panose="02020603050405020304" pitchFamily="18" charset="0"/>
              </a:rPr>
              <a:t>Part 2 ( Applications for Unit-level Models in Forestry )</a:t>
            </a:r>
          </a:p>
          <a:p>
            <a:pPr marL="457200" indent="-457200">
              <a:buFont typeface="Arial" panose="020B0604020202020204" pitchFamily="34" charset="0"/>
              <a:buChar char="•"/>
            </a:pPr>
            <a:r>
              <a:rPr lang="en-US" sz="2400" kern="100" dirty="0">
                <a:solidFill>
                  <a:srgbClr val="000000"/>
                </a:solidFill>
                <a:latin typeface="Aptos" panose="020B0004020202020204" pitchFamily="34" charset="0"/>
                <a:ea typeface="+mj-ea"/>
                <a:cs typeface="Times New Roman" panose="02020603050405020304" pitchFamily="18" charset="0"/>
              </a:rPr>
              <a:t>Small Area Estimation R packages and Data </a:t>
            </a:r>
          </a:p>
          <a:p>
            <a:pPr marL="457200" indent="-457200">
              <a:buFont typeface="Arial" panose="020B0604020202020204" pitchFamily="34" charset="0"/>
              <a:buChar char="•"/>
            </a:pPr>
            <a:r>
              <a:rPr lang="en-US" sz="2400" kern="100" dirty="0">
                <a:solidFill>
                  <a:srgbClr val="000000"/>
                </a:solidFill>
                <a:latin typeface="Aptos" panose="020B0004020202020204" pitchFamily="34" charset="0"/>
                <a:ea typeface="+mj-ea"/>
                <a:cs typeface="Times New Roman" panose="02020603050405020304" pitchFamily="18" charset="0"/>
              </a:rPr>
              <a:t>SAE Direct Estimation</a:t>
            </a:r>
          </a:p>
          <a:p>
            <a:pPr marL="457200" indent="-457200">
              <a:buFont typeface="Arial" panose="020B0604020202020204" pitchFamily="34" charset="0"/>
              <a:buChar char="•"/>
            </a:pPr>
            <a:r>
              <a:rPr lang="en-US" sz="2400" kern="100" dirty="0">
                <a:solidFill>
                  <a:srgbClr val="000000"/>
                </a:solidFill>
                <a:latin typeface="Aptos" panose="020B0004020202020204" pitchFamily="34" charset="0"/>
                <a:ea typeface="+mj-ea"/>
                <a:cs typeface="Times New Roman" panose="02020603050405020304" pitchFamily="18" charset="0"/>
              </a:rPr>
              <a:t>Class Exercise and Running Codes I</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sp>
        <p:nvSpPr>
          <p:cNvPr id="4" name="Date Placeholder 3">
            <a:extLst>
              <a:ext uri="{FF2B5EF4-FFF2-40B4-BE49-F238E27FC236}">
                <a16:creationId xmlns:a16="http://schemas.microsoft.com/office/drawing/2014/main" id="{409DF9B9-2832-0985-3F9B-B92136A1DCF9}"/>
              </a:ext>
            </a:extLst>
          </p:cNvPr>
          <p:cNvSpPr>
            <a:spLocks noGrp="1"/>
          </p:cNvSpPr>
          <p:nvPr>
            <p:ph type="dt" sz="half" idx="10"/>
          </p:nvPr>
        </p:nvSpPr>
        <p:spPr/>
        <p:txBody>
          <a:bodyPr/>
          <a:lstStyle/>
          <a:p>
            <a:fld id="{2E3A44FE-429E-44C8-AC08-E7ACAEC1598C}" type="datetime1">
              <a:rPr lang="en-US" smtClean="0"/>
              <a:t>2/7/2025</a:t>
            </a:fld>
            <a:endParaRPr lang="en-US"/>
          </a:p>
        </p:txBody>
      </p:sp>
      <p:sp>
        <p:nvSpPr>
          <p:cNvPr id="5" name="Slide Number Placeholder 4">
            <a:extLst>
              <a:ext uri="{FF2B5EF4-FFF2-40B4-BE49-F238E27FC236}">
                <a16:creationId xmlns:a16="http://schemas.microsoft.com/office/drawing/2014/main" id="{D89EC18A-2236-083C-4108-390163A1F377}"/>
              </a:ext>
            </a:extLst>
          </p:cNvPr>
          <p:cNvSpPr>
            <a:spLocks noGrp="1"/>
          </p:cNvSpPr>
          <p:nvPr>
            <p:ph type="sldNum" sz="quarter" idx="12"/>
          </p:nvPr>
        </p:nvSpPr>
        <p:spPr/>
        <p:txBody>
          <a:bodyPr/>
          <a:lstStyle/>
          <a:p>
            <a:fld id="{A1B5AB9F-B15C-43D9-954B-83BE00AF48AD}" type="slidenum">
              <a:rPr lang="en-US" smtClean="0"/>
              <a:t>2</a:t>
            </a:fld>
            <a:endParaRPr lang="en-US"/>
          </a:p>
        </p:txBody>
      </p:sp>
      <p:sp>
        <p:nvSpPr>
          <p:cNvPr id="6" name="Content Placeholder 2">
            <a:extLst>
              <a:ext uri="{FF2B5EF4-FFF2-40B4-BE49-F238E27FC236}">
                <a16:creationId xmlns:a16="http://schemas.microsoft.com/office/drawing/2014/main" id="{1BA9D0DF-B92F-3C4A-5B52-2C87278C73D7}"/>
              </a:ext>
            </a:extLst>
          </p:cNvPr>
          <p:cNvSpPr txBox="1">
            <a:spLocks/>
          </p:cNvSpPr>
          <p:nvPr/>
        </p:nvSpPr>
        <p:spPr>
          <a:xfrm>
            <a:off x="6507145" y="1797992"/>
            <a:ext cx="5078604" cy="4351338"/>
          </a:xfrm>
          <a:prstGeom prst="rect">
            <a:avLst/>
          </a:prstGeom>
        </p:spPr>
        <p:txBody>
          <a:bodyPr vert="horz" lIns="91440" tIns="45720" rIns="91440" bIns="45720" rtlCol="0" anchor="t">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kern="100" dirty="0">
                <a:solidFill>
                  <a:srgbClr val="000000"/>
                </a:solidFill>
                <a:latin typeface="Aptos" panose="020B0004020202020204" pitchFamily="34" charset="0"/>
                <a:ea typeface="+mj-ea"/>
                <a:cs typeface="Times New Roman" panose="02020603050405020304" pitchFamily="18" charset="0"/>
              </a:rPr>
              <a:t>Part 3 (Applications for Area-level Models in Forestry )</a:t>
            </a:r>
          </a:p>
          <a:p>
            <a:pPr marL="457200" indent="-457200">
              <a:buFont typeface="Arial" panose="020B0604020202020204" pitchFamily="34" charset="0"/>
              <a:buChar char="•"/>
            </a:pPr>
            <a:r>
              <a:rPr lang="en-US" sz="2400" kern="100" dirty="0">
                <a:solidFill>
                  <a:srgbClr val="000000"/>
                </a:solidFill>
                <a:latin typeface="Aptos" panose="020B0004020202020204" pitchFamily="34" charset="0"/>
                <a:ea typeface="+mj-ea"/>
                <a:cs typeface="Times New Roman" panose="02020603050405020304" pitchFamily="18" charset="0"/>
              </a:rPr>
              <a:t>Small Area Estimation R packages and Data </a:t>
            </a:r>
          </a:p>
          <a:p>
            <a:pPr marL="457200" indent="-457200">
              <a:buFont typeface="Arial" panose="020B0604020202020204" pitchFamily="34" charset="0"/>
              <a:buChar char="•"/>
            </a:pPr>
            <a:r>
              <a:rPr lang="en-US" sz="2400" kern="100" dirty="0">
                <a:solidFill>
                  <a:srgbClr val="000000"/>
                </a:solidFill>
                <a:latin typeface="Aptos" panose="020B0004020202020204" pitchFamily="34" charset="0"/>
                <a:ea typeface="+mj-ea"/>
                <a:cs typeface="Times New Roman" panose="02020603050405020304" pitchFamily="18" charset="0"/>
              </a:rPr>
              <a:t>SAE Direct Estimation</a:t>
            </a:r>
          </a:p>
          <a:p>
            <a:pPr marL="457200" indent="-457200">
              <a:buFont typeface="Arial" panose="020B0604020202020204" pitchFamily="34" charset="0"/>
              <a:buChar char="•"/>
            </a:pPr>
            <a:r>
              <a:rPr lang="en-US" sz="2400" kern="100" dirty="0">
                <a:solidFill>
                  <a:srgbClr val="000000"/>
                </a:solidFill>
                <a:latin typeface="Aptos" panose="020B0004020202020204" pitchFamily="34" charset="0"/>
                <a:ea typeface="+mj-ea"/>
                <a:cs typeface="Times New Roman" panose="02020603050405020304" pitchFamily="18" charset="0"/>
              </a:rPr>
              <a:t>Class Exercise and Running Codes II</a:t>
            </a:r>
          </a:p>
          <a:p>
            <a:pPr marL="0" indent="0">
              <a:buFont typeface="Arial" panose="020B0604020202020204" pitchFamily="34" charset="0"/>
              <a:buNone/>
            </a:pPr>
            <a:r>
              <a:rPr lang="en-US" sz="2400" b="1" kern="100" dirty="0">
                <a:solidFill>
                  <a:srgbClr val="000000"/>
                </a:solidFill>
                <a:latin typeface="Aptos" panose="020B0004020202020204" pitchFamily="34" charset="0"/>
                <a:ea typeface="+mj-ea"/>
                <a:cs typeface="Times New Roman" panose="02020603050405020304" pitchFamily="18" charset="0"/>
              </a:rPr>
              <a:t>Part 4 (Uncertainty Estimation)</a:t>
            </a:r>
          </a:p>
          <a:p>
            <a:pPr marL="457200" indent="-457200"/>
            <a:r>
              <a:rPr lang="en-US" sz="2400" kern="100" dirty="0">
                <a:solidFill>
                  <a:srgbClr val="000000"/>
                </a:solidFill>
                <a:latin typeface="Aptos" panose="020B0004020202020204" pitchFamily="34" charset="0"/>
                <a:ea typeface="+mj-ea"/>
                <a:cs typeface="Times New Roman" panose="02020603050405020304" pitchFamily="18" charset="0"/>
              </a:rPr>
              <a:t>Uncertainty Estimation </a:t>
            </a:r>
          </a:p>
          <a:p>
            <a:pPr marL="457200" indent="-457200"/>
            <a:r>
              <a:rPr lang="en-US" sz="2400" kern="100" dirty="0">
                <a:solidFill>
                  <a:srgbClr val="000000"/>
                </a:solidFill>
                <a:latin typeface="Aptos" panose="020B0004020202020204" pitchFamily="34" charset="0"/>
                <a:ea typeface="+mj-ea"/>
                <a:cs typeface="Times New Roman" panose="02020603050405020304" pitchFamily="18" charset="0"/>
              </a:rPr>
              <a:t>Variable Selection for SAE </a:t>
            </a:r>
          </a:p>
          <a:p>
            <a:pPr marL="457200" indent="-457200"/>
            <a:r>
              <a:rPr lang="en-US" sz="2400" kern="100" dirty="0">
                <a:solidFill>
                  <a:srgbClr val="000000"/>
                </a:solidFill>
                <a:latin typeface="Aptos" panose="020B0004020202020204" pitchFamily="34" charset="0"/>
                <a:ea typeface="+mj-ea"/>
                <a:cs typeface="Times New Roman" panose="02020603050405020304" pitchFamily="18" charset="0"/>
              </a:rPr>
              <a:t>Closing Thoughts and Future Direction </a:t>
            </a:r>
          </a:p>
          <a:p>
            <a:pPr marL="0" indent="0">
              <a:buFont typeface="Arial" panose="020B0604020202020204" pitchFamily="34" charse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spTree>
    <p:extLst>
      <p:ext uri="{BB962C8B-B14F-4D97-AF65-F5344CB8AC3E}">
        <p14:creationId xmlns:p14="http://schemas.microsoft.com/office/powerpoint/2010/main" val="40794010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0D1191-6B5D-EDBD-9F4C-7AAFB59F18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1FF690-A997-C611-6345-23FE9F0370FF}"/>
              </a:ext>
            </a:extLst>
          </p:cNvPr>
          <p:cNvSpPr>
            <a:spLocks noGrp="1"/>
          </p:cNvSpPr>
          <p:nvPr>
            <p:ph type="title"/>
          </p:nvPr>
        </p:nvSpPr>
        <p:spPr>
          <a:xfrm>
            <a:off x="838199" y="0"/>
            <a:ext cx="10626970" cy="1325563"/>
          </a:xfrm>
        </p:spPr>
        <p:txBody>
          <a:bodyPr/>
          <a:lstStyle/>
          <a:p>
            <a:pPr algn="ctr"/>
            <a:r>
              <a:rPr lang="en-US" b="1" dirty="0"/>
              <a:t>Part 1. Estimation based on a model</a:t>
            </a:r>
          </a:p>
        </p:txBody>
      </p:sp>
      <p:sp>
        <p:nvSpPr>
          <p:cNvPr id="6" name="Rectangle 5">
            <a:extLst>
              <a:ext uri="{FF2B5EF4-FFF2-40B4-BE49-F238E27FC236}">
                <a16:creationId xmlns:a16="http://schemas.microsoft.com/office/drawing/2014/main" id="{66E1F27C-9FE4-76A6-CA82-BC7A0CFE9DE6}"/>
              </a:ext>
            </a:extLst>
          </p:cNvPr>
          <p:cNvSpPr/>
          <p:nvPr/>
        </p:nvSpPr>
        <p:spPr>
          <a:xfrm>
            <a:off x="257613" y="5556740"/>
            <a:ext cx="11448716" cy="723482"/>
          </a:xfrm>
          <a:prstGeom prst="rect">
            <a:avLst/>
          </a:prstGeom>
          <a:solidFill>
            <a:srgbClr val="FFCCCC"/>
          </a:solidFill>
          <a:ln>
            <a:solidFill>
              <a:srgbClr val="FFCC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55277BBC-2C21-F18C-471A-7AFF67D0BAC2}"/>
              </a:ext>
            </a:extLst>
          </p:cNvPr>
          <p:cNvSpPr>
            <a:spLocks noGrp="1"/>
          </p:cNvSpPr>
          <p:nvPr>
            <p:ph idx="1"/>
          </p:nvPr>
        </p:nvSpPr>
        <p:spPr>
          <a:xfrm>
            <a:off x="167178" y="1024933"/>
            <a:ext cx="11539151" cy="4230356"/>
          </a:xfrm>
        </p:spPr>
        <p:txBody>
          <a:bodyPr vert="horz" lIns="91440" tIns="45720" rIns="91440" bIns="45720" rtlCol="0" anchor="t">
            <a:noAutofit/>
          </a:bodyPr>
          <a:lstStyle/>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When working with model-based methods we will have a similar workflow but with some differences.</a:t>
            </a: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rPr>
              <a:t>Define our target population parameter: </a:t>
            </a:r>
            <a:r>
              <a:rPr lang="en-US" sz="2400" kern="100" dirty="0">
                <a:solidFill>
                  <a:srgbClr val="000000"/>
                </a:solidFill>
                <a:latin typeface="Aptos" panose="020B0004020202020204" pitchFamily="34" charset="0"/>
                <a:ea typeface="+mj-ea"/>
                <a:cs typeface="Times New Roman" panose="02020603050405020304" pitchFamily="18" charset="0"/>
              </a:rPr>
              <a:t>e.g., Mean volume in the forest, mean volume in one stand… </a:t>
            </a:r>
            <a:r>
              <a:rPr lang="en-US" sz="2400" b="1" kern="100" dirty="0">
                <a:solidFill>
                  <a:srgbClr val="000000"/>
                </a:solidFill>
                <a:latin typeface="Aptos" panose="020B0004020202020204" pitchFamily="34" charset="0"/>
                <a:ea typeface="+mj-ea"/>
                <a:cs typeface="Times New Roman" panose="02020603050405020304" pitchFamily="18" charset="0"/>
              </a:rPr>
              <a:t>We cannot know it and we will need a sample. </a:t>
            </a:r>
            <a:r>
              <a:rPr lang="en-US" sz="2400" b="1" u="sng" kern="100" dirty="0">
                <a:solidFill>
                  <a:srgbClr val="000000"/>
                </a:solidFill>
                <a:latin typeface="Aptos" panose="020B0004020202020204" pitchFamily="34" charset="0"/>
                <a:ea typeface="+mj-ea"/>
                <a:cs typeface="Times New Roman" panose="02020603050405020304" pitchFamily="18" charset="0"/>
              </a:rPr>
              <a:t>This parameter will be a random variable</a:t>
            </a:r>
            <a:endParaRPr lang="en-US" sz="2400" b="1" u="sng"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Collect a sample covering the maximum variability: </a:t>
            </a:r>
            <a:r>
              <a:rPr lang="en-US" sz="2400" b="1" i="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The sample should not be collected purposively, i.e., targeting the variable of interest. </a:t>
            </a: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Postulate a model  for the population using the sample data.</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a:t>
            </a: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Validate the model</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Check that model assumptions hold.</a:t>
            </a:r>
            <a:endPar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Calculate our estimates and uncertainties assuming the model holds: </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Using the collected data, calculate estimators and uncertainty based on the model. </a:t>
            </a:r>
          </a:p>
          <a:p>
            <a:pPr marL="0" indent="0">
              <a:buNone/>
            </a:pPr>
            <a:br>
              <a:rPr lang="en-US" sz="12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br>
            <a:r>
              <a:rPr lang="en-US" sz="2400" b="1" u="sng"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In this case, we do not have control on the model. We can postulate and test different models but they might or might not hold. We don’t control them!!</a:t>
            </a:r>
            <a:endParaRPr lang="en-US" sz="2400" b="1" u="sng" kern="100" dirty="0">
              <a:solidFill>
                <a:srgbClr val="000000"/>
              </a:solidFill>
              <a:latin typeface="Aptos" panose="020B0004020202020204" pitchFamily="34" charset="0"/>
              <a:ea typeface="+mj-ea"/>
              <a:cs typeface="Times New Roman" panose="02020603050405020304" pitchFamily="18" charset="0"/>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spTree>
    <p:extLst>
      <p:ext uri="{BB962C8B-B14F-4D97-AF65-F5344CB8AC3E}">
        <p14:creationId xmlns:p14="http://schemas.microsoft.com/office/powerpoint/2010/main" val="857754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9C97EE-5F38-556A-6686-257AB02B8B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7772EC-BD64-23FD-63A7-54B8DC85DBFC}"/>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sp>
        <p:nvSpPr>
          <p:cNvPr id="4" name="Content Placeholder 2">
            <a:extLst>
              <a:ext uri="{FF2B5EF4-FFF2-40B4-BE49-F238E27FC236}">
                <a16:creationId xmlns:a16="http://schemas.microsoft.com/office/drawing/2014/main" id="{9C23797C-E2E5-F0E4-6ECB-9DD15C21CE5E}"/>
              </a:ext>
            </a:extLst>
          </p:cNvPr>
          <p:cNvSpPr>
            <a:spLocks noGrp="1"/>
          </p:cNvSpPr>
          <p:nvPr>
            <p:ph idx="1"/>
          </p:nvPr>
        </p:nvSpPr>
        <p:spPr>
          <a:xfrm>
            <a:off x="4733096" y="1898772"/>
            <a:ext cx="3021941" cy="393142"/>
          </a:xfrm>
        </p:spPr>
        <p:txBody>
          <a:bodyPr vert="horz" lIns="91440" tIns="45720" rIns="91440" bIns="45720" rtlCol="0" anchor="t">
            <a:noAutofit/>
          </a:bodyPr>
          <a:lstStyle/>
          <a:p>
            <a:pPr marL="0" indent="0" algn="just">
              <a:buNone/>
            </a:pPr>
            <a:r>
              <a:rPr lang="en-US" b="1" kern="100" dirty="0">
                <a:solidFill>
                  <a:srgbClr val="000000"/>
                </a:solidFill>
                <a:latin typeface="Aptos" panose="020B0004020202020204" pitchFamily="34" charset="0"/>
                <a:ea typeface="+mj-ea"/>
                <a:cs typeface="Times New Roman" panose="02020603050405020304" pitchFamily="18" charset="0"/>
              </a:rPr>
              <a:t>Code session 1B</a:t>
            </a:r>
            <a:endParaRPr lang="en-US" kern="100" dirty="0">
              <a:solidFill>
                <a:srgbClr val="000000"/>
              </a:solidFill>
              <a:latin typeface="Aptos" panose="020B0004020202020204" pitchFamily="34" charset="0"/>
              <a:ea typeface="+mj-ea"/>
              <a:cs typeface="Times New Roman" panose="02020603050405020304" pitchFamily="18" charset="0"/>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800" dirty="0"/>
          </a:p>
          <a:p>
            <a:pPr marL="0" indent="0">
              <a:buNone/>
            </a:pPr>
            <a:endParaRPr lang="en-US"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sp>
        <p:nvSpPr>
          <p:cNvPr id="5" name="TextBox 4">
            <a:extLst>
              <a:ext uri="{FF2B5EF4-FFF2-40B4-BE49-F238E27FC236}">
                <a16:creationId xmlns:a16="http://schemas.microsoft.com/office/drawing/2014/main" id="{58F4A99C-E4FE-8F39-3CAD-31B891374FE5}"/>
              </a:ext>
            </a:extLst>
          </p:cNvPr>
          <p:cNvSpPr txBox="1"/>
          <p:nvPr/>
        </p:nvSpPr>
        <p:spPr>
          <a:xfrm>
            <a:off x="514558" y="2865123"/>
            <a:ext cx="11274251" cy="3416320"/>
          </a:xfrm>
          <a:prstGeom prst="rect">
            <a:avLst/>
          </a:prstGeom>
          <a:noFill/>
        </p:spPr>
        <p:txBody>
          <a:bodyPr wrap="square">
            <a:spAutoFit/>
          </a:bodyPr>
          <a:lstStyle/>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The main conclusion after the code session 1 is that the regression estimator allows using auxiliary information making the estimates more precise.</a:t>
            </a: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algn="just"/>
            <a:r>
              <a:rPr lang="en-US" sz="2400" kern="100" dirty="0">
                <a:solidFill>
                  <a:srgbClr val="000000"/>
                </a:solidFill>
                <a:latin typeface="Aptos" panose="020B0004020202020204" pitchFamily="34" charset="0"/>
                <a:ea typeface="+mj-ea"/>
                <a:cs typeface="Times New Roman" panose="02020603050405020304" pitchFamily="18" charset="0"/>
              </a:rPr>
              <a:t>However, there is limit. If the sample size becomes too small precision degrades and the variance gets large.</a:t>
            </a:r>
          </a:p>
          <a:p>
            <a:pPr marL="0" indent="0" algn="just">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lgn="just">
              <a:buNone/>
            </a:pPr>
            <a:r>
              <a:rPr lang="en-US" sz="2400" kern="100" dirty="0">
                <a:solidFill>
                  <a:srgbClr val="000000"/>
                </a:solidFill>
                <a:latin typeface="Aptos" panose="020B0004020202020204" pitchFamily="34" charset="0"/>
                <a:ea typeface="+mj-ea"/>
                <a:cs typeface="Times New Roman" panose="02020603050405020304" pitchFamily="18" charset="0"/>
              </a:rPr>
              <a:t>The estimator is unbiased even if the data does not follow a linear relationship. In that case, the estimator will do worse, but it will remain unbiased. If the relationship can be approximated well by a linear function, it will do well.</a:t>
            </a:r>
          </a:p>
        </p:txBody>
      </p:sp>
    </p:spTree>
    <p:extLst>
      <p:ext uri="{BB962C8B-B14F-4D97-AF65-F5344CB8AC3E}">
        <p14:creationId xmlns:p14="http://schemas.microsoft.com/office/powerpoint/2010/main" val="1782022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E13B-30BE-FB48-1282-FD75C655ECD8}"/>
              </a:ext>
            </a:extLst>
          </p:cNvPr>
          <p:cNvSpPr>
            <a:spLocks noGrp="1"/>
          </p:cNvSpPr>
          <p:nvPr>
            <p:ph type="title"/>
          </p:nvPr>
        </p:nvSpPr>
        <p:spPr>
          <a:xfrm>
            <a:off x="838200" y="0"/>
            <a:ext cx="10515600" cy="1325563"/>
          </a:xfrm>
        </p:spPr>
        <p:txBody>
          <a:bodyPr/>
          <a:lstStyle/>
          <a:p>
            <a:pPr algn="ctr"/>
            <a:r>
              <a:rPr lang="en-US" b="1" dirty="0"/>
              <a:t>Part 1. Introduction</a:t>
            </a:r>
          </a:p>
        </p:txBody>
      </p:sp>
      <p:sp>
        <p:nvSpPr>
          <p:cNvPr id="4" name="Content Placeholder 2">
            <a:extLst>
              <a:ext uri="{FF2B5EF4-FFF2-40B4-BE49-F238E27FC236}">
                <a16:creationId xmlns:a16="http://schemas.microsoft.com/office/drawing/2014/main" id="{16697B94-FDE0-5DCB-780E-66634E937950}"/>
              </a:ext>
            </a:extLst>
          </p:cNvPr>
          <p:cNvSpPr>
            <a:spLocks noGrp="1"/>
          </p:cNvSpPr>
          <p:nvPr>
            <p:ph idx="1"/>
          </p:nvPr>
        </p:nvSpPr>
        <p:spPr>
          <a:xfrm>
            <a:off x="838199" y="1825624"/>
            <a:ext cx="10515600" cy="3871791"/>
          </a:xfrm>
        </p:spPr>
        <p:txBody>
          <a:bodyPr vert="horz" lIns="91440" tIns="45720" rIns="91440" bIns="45720" rtlCol="0" anchor="t">
            <a:normAutofit/>
          </a:bodyPr>
          <a:lstStyle/>
          <a:p>
            <a:r>
              <a:rPr lang="en-US" kern="100" dirty="0">
                <a:solidFill>
                  <a:srgbClr val="000000"/>
                </a:solidFill>
                <a:latin typeface="Aptos" panose="020B0004020202020204" pitchFamily="34" charset="0"/>
                <a:ea typeface="+mj-ea"/>
                <a:cs typeface="Times New Roman" panose="02020603050405020304" pitchFamily="18" charset="0"/>
              </a:rPr>
              <a:t>The objective of this section is to </a:t>
            </a:r>
            <a:r>
              <a:rPr lang="en-US" b="1" kern="100" dirty="0">
                <a:solidFill>
                  <a:srgbClr val="000000"/>
                </a:solidFill>
                <a:latin typeface="Aptos" panose="020B0004020202020204" pitchFamily="34" charset="0"/>
                <a:ea typeface="+mj-ea"/>
                <a:cs typeface="Times New Roman" panose="02020603050405020304" pitchFamily="18" charset="0"/>
              </a:rPr>
              <a:t>introduce the small area estimation problem</a:t>
            </a:r>
            <a:r>
              <a:rPr lang="en-US" kern="100" dirty="0">
                <a:solidFill>
                  <a:srgbClr val="000000"/>
                </a:solidFill>
                <a:latin typeface="Aptos" panose="020B0004020202020204" pitchFamily="34" charset="0"/>
                <a:ea typeface="+mj-ea"/>
                <a:cs typeface="Times New Roman" panose="02020603050405020304" pitchFamily="18" charset="0"/>
              </a:rPr>
              <a:t>. </a:t>
            </a:r>
          </a:p>
          <a:p>
            <a:r>
              <a:rPr lang="en-US" kern="100" dirty="0">
                <a:solidFill>
                  <a:srgbClr val="000000"/>
                </a:solidFill>
                <a:latin typeface="Aptos" panose="020B0004020202020204" pitchFamily="34" charset="0"/>
                <a:ea typeface="+mj-ea"/>
                <a:cs typeface="Times New Roman" panose="02020603050405020304" pitchFamily="18" charset="0"/>
              </a:rPr>
              <a:t>To that end, we will </a:t>
            </a:r>
            <a:r>
              <a:rPr lang="en-US" b="1" kern="100" dirty="0">
                <a:solidFill>
                  <a:srgbClr val="000000"/>
                </a:solidFill>
                <a:latin typeface="Aptos" panose="020B0004020202020204" pitchFamily="34" charset="0"/>
                <a:ea typeface="+mj-ea"/>
                <a:cs typeface="Times New Roman" panose="02020603050405020304" pitchFamily="18" charset="0"/>
              </a:rPr>
              <a:t>revisit classical sampling techniques (i.e., design-based)</a:t>
            </a:r>
            <a:r>
              <a:rPr lang="en-US" kern="100" dirty="0">
                <a:solidFill>
                  <a:srgbClr val="000000"/>
                </a:solidFill>
                <a:latin typeface="Aptos" panose="020B0004020202020204" pitchFamily="34" charset="0"/>
                <a:ea typeface="+mj-ea"/>
                <a:cs typeface="Times New Roman" panose="02020603050405020304" pitchFamily="18" charset="0"/>
              </a:rPr>
              <a:t>.</a:t>
            </a:r>
          </a:p>
          <a:p>
            <a:r>
              <a:rPr lang="en-US" kern="100" dirty="0">
                <a:solidFill>
                  <a:srgbClr val="000000"/>
                </a:solidFill>
                <a:latin typeface="Aptos" panose="020B0004020202020204" pitchFamily="34" charset="0"/>
                <a:ea typeface="+mj-ea"/>
                <a:cs typeface="Times New Roman" panose="02020603050405020304" pitchFamily="18" charset="0"/>
              </a:rPr>
              <a:t>Then we will move forward to </a:t>
            </a:r>
            <a:r>
              <a:rPr lang="en-US" b="1" kern="100" dirty="0">
                <a:solidFill>
                  <a:srgbClr val="000000"/>
                </a:solidFill>
                <a:latin typeface="Aptos" panose="020B0004020202020204" pitchFamily="34" charset="0"/>
                <a:ea typeface="+mj-ea"/>
                <a:cs typeface="Times New Roman" panose="02020603050405020304" pitchFamily="18" charset="0"/>
              </a:rPr>
              <a:t>understand how model-based estimation works</a:t>
            </a:r>
            <a:r>
              <a:rPr lang="en-US" kern="100" dirty="0">
                <a:solidFill>
                  <a:srgbClr val="000000"/>
                </a:solidFill>
                <a:latin typeface="Aptos" panose="020B0004020202020204" pitchFamily="34" charset="0"/>
                <a:ea typeface="+mj-ea"/>
                <a:cs typeface="Times New Roman" panose="02020603050405020304" pitchFamily="18" charset="0"/>
              </a:rPr>
              <a:t>. </a:t>
            </a:r>
          </a:p>
          <a:p>
            <a:r>
              <a:rPr lang="en-US" kern="100" dirty="0">
                <a:solidFill>
                  <a:srgbClr val="000000"/>
                </a:solidFill>
                <a:latin typeface="Aptos" panose="020B0004020202020204" pitchFamily="34" charset="0"/>
                <a:ea typeface="+mj-ea"/>
                <a:cs typeface="Times New Roman" panose="02020603050405020304" pitchFamily="18" charset="0"/>
              </a:rPr>
              <a:t>The introduction concludes presenting the small area estimation problem in the </a:t>
            </a:r>
            <a:r>
              <a:rPr lang="en-US" b="1" kern="100" dirty="0">
                <a:solidFill>
                  <a:srgbClr val="000000"/>
                </a:solidFill>
                <a:latin typeface="Aptos" panose="020B0004020202020204" pitchFamily="34" charset="0"/>
                <a:ea typeface="+mj-ea"/>
                <a:cs typeface="Times New Roman" panose="02020603050405020304" pitchFamily="18" charset="0"/>
              </a:rPr>
              <a:t>context of model-based estimation</a:t>
            </a:r>
            <a:r>
              <a:rPr lang="en-US"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spTree>
    <p:extLst>
      <p:ext uri="{BB962C8B-B14F-4D97-AF65-F5344CB8AC3E}">
        <p14:creationId xmlns:p14="http://schemas.microsoft.com/office/powerpoint/2010/main" val="8780752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500739-4C15-1BB9-5B50-D269E1B295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050560-A1C0-96AE-8D64-736E4A612892}"/>
              </a:ext>
            </a:extLst>
          </p:cNvPr>
          <p:cNvSpPr>
            <a:spLocks noGrp="1"/>
          </p:cNvSpPr>
          <p:nvPr>
            <p:ph type="title"/>
          </p:nvPr>
        </p:nvSpPr>
        <p:spPr>
          <a:xfrm>
            <a:off x="838199" y="0"/>
            <a:ext cx="10515600" cy="1325563"/>
          </a:xfrm>
        </p:spPr>
        <p:txBody>
          <a:bodyPr/>
          <a:lstStyle/>
          <a:p>
            <a:pPr algn="ctr"/>
            <a:r>
              <a:rPr lang="en-US" b="1" dirty="0"/>
              <a:t>Part 1. Introduction</a:t>
            </a:r>
          </a:p>
        </p:txBody>
      </p:sp>
      <p:sp>
        <p:nvSpPr>
          <p:cNvPr id="4" name="Content Placeholder 2">
            <a:extLst>
              <a:ext uri="{FF2B5EF4-FFF2-40B4-BE49-F238E27FC236}">
                <a16:creationId xmlns:a16="http://schemas.microsoft.com/office/drawing/2014/main" id="{C6E2FDBE-9914-4F8F-7927-F27DBFA4B2FD}"/>
              </a:ext>
            </a:extLst>
          </p:cNvPr>
          <p:cNvSpPr>
            <a:spLocks noGrp="1"/>
          </p:cNvSpPr>
          <p:nvPr>
            <p:ph idx="1"/>
          </p:nvPr>
        </p:nvSpPr>
        <p:spPr>
          <a:xfrm>
            <a:off x="167180" y="1024933"/>
            <a:ext cx="7539906" cy="4230356"/>
          </a:xfrm>
        </p:spPr>
        <p:txBody>
          <a:bodyPr vert="horz" lIns="91440" tIns="45720" rIns="91440" bIns="45720" rtlCol="0" anchor="t">
            <a:noAutofit/>
          </a:bodyPr>
          <a:lstStyle/>
          <a:p>
            <a:pPr marL="0" indent="0">
              <a:buNone/>
            </a:pPr>
            <a:r>
              <a:rPr lang="en-US" kern="100" dirty="0">
                <a:solidFill>
                  <a:srgbClr val="000000"/>
                </a:solidFill>
                <a:latin typeface="Aptos" panose="020B0004020202020204" pitchFamily="34" charset="0"/>
                <a:ea typeface="+mj-ea"/>
                <a:cs typeface="Times New Roman" panose="02020603050405020304" pitchFamily="18" charset="0"/>
              </a:rPr>
              <a:t>To focus on the main ideas of the course we are going use some simplifications and common notation.</a:t>
            </a:r>
          </a:p>
          <a:p>
            <a:r>
              <a:rPr lang="en-US" sz="2400" b="1" kern="100" dirty="0">
                <a:solidFill>
                  <a:srgbClr val="000000"/>
                </a:solidFill>
                <a:latin typeface="Aptos" panose="020B0004020202020204" pitchFamily="34" charset="0"/>
                <a:ea typeface="+mj-ea"/>
                <a:cs typeface="Times New Roman" panose="02020603050405020304" pitchFamily="18" charset="0"/>
              </a:rPr>
              <a:t>Study area</a:t>
            </a:r>
            <a:r>
              <a:rPr lang="en-US" sz="2400" kern="100" dirty="0">
                <a:solidFill>
                  <a:srgbClr val="000000"/>
                </a:solidFill>
                <a:latin typeface="Aptos" panose="020B0004020202020204" pitchFamily="34" charset="0"/>
                <a:ea typeface="+mj-ea"/>
                <a:cs typeface="Times New Roman" panose="02020603050405020304" pitchFamily="18" charset="0"/>
              </a:rPr>
              <a:t>: A forest </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Population (set of population units)Enclosed in green polygons</a:t>
            </a:r>
          </a:p>
          <a:p>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Domains of interest</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Stands  Subpopulation (Subsets of units of the population, typically based on a delineation). E.g., red polygon.</a:t>
            </a:r>
          </a:p>
          <a:p>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Population unit</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Pixels  grid cells with available auxiliary information (e.g. from lidar) with sizes ~ 1/10</a:t>
            </a:r>
            <a:r>
              <a:rPr lang="en-US" sz="2400" kern="100" baseline="300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th</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acre</a:t>
            </a:r>
          </a:p>
          <a:p>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Sampled units</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Field plots  assumed equivalent to population units ~1/10</a:t>
            </a:r>
            <a:r>
              <a:rPr lang="en-US" sz="2400" kern="100" baseline="300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th</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acre</a:t>
            </a: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r>
              <a:rPr lang="en-US"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pic>
        <p:nvPicPr>
          <p:cNvPr id="3" name="Picture 2">
            <a:extLst>
              <a:ext uri="{FF2B5EF4-FFF2-40B4-BE49-F238E27FC236}">
                <a16:creationId xmlns:a16="http://schemas.microsoft.com/office/drawing/2014/main" id="{82FB8A52-7E88-5012-F53A-94E7BB826DEB}"/>
              </a:ext>
            </a:extLst>
          </p:cNvPr>
          <p:cNvPicPr>
            <a:picLocks noChangeAspect="1"/>
          </p:cNvPicPr>
          <p:nvPr/>
        </p:nvPicPr>
        <p:blipFill>
          <a:blip r:embed="rId2">
            <a:extLst>
              <a:ext uri="{28A0092B-C50C-407E-A947-70E740481C1C}">
                <a14:useLocalDpi xmlns:a14="http://schemas.microsoft.com/office/drawing/2010/main" val="0"/>
              </a:ext>
            </a:extLst>
          </a:blip>
          <a:srcRect t="81" b="81"/>
          <a:stretch/>
        </p:blipFill>
        <p:spPr>
          <a:xfrm>
            <a:off x="8359970" y="900335"/>
            <a:ext cx="3664848" cy="2587421"/>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19" name="Picture 18">
            <a:extLst>
              <a:ext uri="{FF2B5EF4-FFF2-40B4-BE49-F238E27FC236}">
                <a16:creationId xmlns:a16="http://schemas.microsoft.com/office/drawing/2014/main" id="{8AD58D3D-3E8D-1F97-32EF-076BCD4D3B70}"/>
              </a:ext>
            </a:extLst>
          </p:cNvPr>
          <p:cNvPicPr>
            <a:picLocks noChangeAspect="1"/>
          </p:cNvPicPr>
          <p:nvPr/>
        </p:nvPicPr>
        <p:blipFill>
          <a:blip r:embed="rId3"/>
          <a:stretch>
            <a:fillRect/>
          </a:stretch>
        </p:blipFill>
        <p:spPr>
          <a:xfrm>
            <a:off x="7874266" y="4083724"/>
            <a:ext cx="4317734" cy="2797467"/>
          </a:xfrm>
          <a:prstGeom prst="rect">
            <a:avLst/>
          </a:prstGeom>
        </p:spPr>
      </p:pic>
      <p:sp>
        <p:nvSpPr>
          <p:cNvPr id="20" name="Arrow: Down 19">
            <a:extLst>
              <a:ext uri="{FF2B5EF4-FFF2-40B4-BE49-F238E27FC236}">
                <a16:creationId xmlns:a16="http://schemas.microsoft.com/office/drawing/2014/main" id="{2BF499DC-C755-C136-16C8-947F15DAE2C7}"/>
              </a:ext>
            </a:extLst>
          </p:cNvPr>
          <p:cNvSpPr/>
          <p:nvPr/>
        </p:nvSpPr>
        <p:spPr>
          <a:xfrm>
            <a:off x="9962795" y="3531960"/>
            <a:ext cx="976746" cy="37901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A4A36B7F-2D22-07F8-A026-A86E903953B0}"/>
              </a:ext>
            </a:extLst>
          </p:cNvPr>
          <p:cNvSpPr txBox="1"/>
          <p:nvPr/>
        </p:nvSpPr>
        <p:spPr>
          <a:xfrm>
            <a:off x="8059359" y="3833264"/>
            <a:ext cx="2391809" cy="369332"/>
          </a:xfrm>
          <a:prstGeom prst="rect">
            <a:avLst/>
          </a:prstGeom>
          <a:noFill/>
        </p:spPr>
        <p:txBody>
          <a:bodyPr wrap="none" rtlCol="0">
            <a:spAutoFit/>
          </a:bodyPr>
          <a:lstStyle/>
          <a:p>
            <a:r>
              <a:rPr lang="en-US" b="1" dirty="0"/>
              <a:t>Aux info</a:t>
            </a:r>
            <a:r>
              <a:rPr lang="en-US" b="1" dirty="0">
                <a:sym typeface="Wingdings" panose="05000000000000000000" pitchFamily="2" charset="2"/>
              </a:rPr>
              <a:t>: color coded</a:t>
            </a:r>
            <a:endParaRPr lang="en-US" b="1" dirty="0"/>
          </a:p>
        </p:txBody>
      </p:sp>
    </p:spTree>
    <p:extLst>
      <p:ext uri="{BB962C8B-B14F-4D97-AF65-F5344CB8AC3E}">
        <p14:creationId xmlns:p14="http://schemas.microsoft.com/office/powerpoint/2010/main" val="3807382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114BFE-D900-0EA9-CB36-B3CC95ACAFE3}"/>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7CEDC37A-8E06-6F40-A684-C0BE9E11D5BA}"/>
              </a:ext>
            </a:extLst>
          </p:cNvPr>
          <p:cNvSpPr/>
          <p:nvPr/>
        </p:nvSpPr>
        <p:spPr>
          <a:xfrm>
            <a:off x="237517" y="1939332"/>
            <a:ext cx="11448716" cy="3265713"/>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6216B9-337A-69A6-3A11-4AED56A99CC3}"/>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sp>
        <p:nvSpPr>
          <p:cNvPr id="4" name="Content Placeholder 2">
            <a:extLst>
              <a:ext uri="{FF2B5EF4-FFF2-40B4-BE49-F238E27FC236}">
                <a16:creationId xmlns:a16="http://schemas.microsoft.com/office/drawing/2014/main" id="{602CDB51-7A77-8A61-E675-540F98143408}"/>
              </a:ext>
            </a:extLst>
          </p:cNvPr>
          <p:cNvSpPr>
            <a:spLocks noGrp="1"/>
          </p:cNvSpPr>
          <p:nvPr>
            <p:ph idx="1"/>
          </p:nvPr>
        </p:nvSpPr>
        <p:spPr>
          <a:xfrm>
            <a:off x="237517" y="1165610"/>
            <a:ext cx="11448716" cy="2753247"/>
          </a:xfrm>
        </p:spPr>
        <p:txBody>
          <a:bodyPr vert="horz" lIns="91440" tIns="45720" rIns="91440" bIns="45720" rtlCol="0" anchor="t">
            <a:noAutofit/>
          </a:bodyPr>
          <a:lstStyle/>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When working with classical sampling methods (i.e., design based):</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r>
              <a:rPr lang="en-US" sz="2400" b="1" kern="100" dirty="0">
                <a:solidFill>
                  <a:srgbClr val="000000"/>
                </a:solidFill>
                <a:latin typeface="Aptos" panose="020B0004020202020204" pitchFamily="34" charset="0"/>
                <a:ea typeface="+mj-ea"/>
                <a:cs typeface="Times New Roman" panose="02020603050405020304" pitchFamily="18" charset="0"/>
              </a:rPr>
              <a:t>Each population unit has an UNKNOWN BUT FIXED value for the variable of interest.  This implies that target parameters such as means or totals are UNKNOWN BUT FIXED quantities.</a:t>
            </a: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r>
              <a:rPr lang="en-US" sz="2400" b="1" kern="100" dirty="0">
                <a:solidFill>
                  <a:srgbClr val="000000"/>
                </a:solidFill>
                <a:latin typeface="Aptos" panose="020B0004020202020204" pitchFamily="34" charset="0"/>
                <a:ea typeface="+mj-ea"/>
                <a:cs typeface="Times New Roman" panose="02020603050405020304" pitchFamily="18" charset="0"/>
              </a:rPr>
              <a:t>Each population unit may have KNOWN BUT FIXED values for one or more auxiliary variables.</a:t>
            </a:r>
          </a:p>
          <a:p>
            <a:endPar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This starting point is very reasonable and </a:t>
            </a:r>
            <a:r>
              <a:rPr lang="en-US" sz="2400" b="1" kern="100" dirty="0">
                <a:solidFill>
                  <a:srgbClr val="000000"/>
                </a:solidFill>
                <a:latin typeface="Aptos" panose="020B0004020202020204" pitchFamily="34" charset="0"/>
                <a:ea typeface="+mj-ea"/>
                <a:cs typeface="Times New Roman" panose="02020603050405020304" pitchFamily="18" charset="0"/>
              </a:rPr>
              <a:t>do not imply any strong assumption about the population</a:t>
            </a:r>
            <a:r>
              <a:rPr lang="en-US" sz="2400" kern="100" dirty="0">
                <a:solidFill>
                  <a:srgbClr val="000000"/>
                </a:solidFill>
                <a:latin typeface="Aptos" panose="020B0004020202020204" pitchFamily="34" charset="0"/>
                <a:ea typeface="+mj-ea"/>
                <a:cs typeface="Times New Roman" panose="02020603050405020304" pitchFamily="18" charset="0"/>
              </a:rPr>
              <a:t>.</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We cannot measure all population units so we will estimate parameters of interest about our population or about subpopulations using sampling.</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0" indent="0">
              <a:buNone/>
            </a:pPr>
            <a:b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br>
            <a:r>
              <a:rPr lang="en-US"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spTree>
    <p:extLst>
      <p:ext uri="{BB962C8B-B14F-4D97-AF65-F5344CB8AC3E}">
        <p14:creationId xmlns:p14="http://schemas.microsoft.com/office/powerpoint/2010/main" val="27160743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0AC545-D175-B9D7-3CD7-6BD5F303C47D}"/>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CC7EA872-50A4-555C-7F50-BFF808B546FC}"/>
              </a:ext>
            </a:extLst>
          </p:cNvPr>
          <p:cNvSpPr/>
          <p:nvPr/>
        </p:nvSpPr>
        <p:spPr>
          <a:xfrm>
            <a:off x="167179" y="5833067"/>
            <a:ext cx="11448716" cy="447156"/>
          </a:xfrm>
          <a:prstGeom prst="rect">
            <a:avLst/>
          </a:prstGeom>
          <a:solidFill>
            <a:srgbClr val="FFCCCC"/>
          </a:solidFill>
          <a:ln>
            <a:solidFill>
              <a:srgbClr val="FFCC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76B95E-5EE5-A970-CE65-F4AA97262832}"/>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sp>
        <p:nvSpPr>
          <p:cNvPr id="4" name="Content Placeholder 2">
            <a:extLst>
              <a:ext uri="{FF2B5EF4-FFF2-40B4-BE49-F238E27FC236}">
                <a16:creationId xmlns:a16="http://schemas.microsoft.com/office/drawing/2014/main" id="{E5890D40-12C5-2AD9-82CA-F0ABFC766452}"/>
              </a:ext>
            </a:extLst>
          </p:cNvPr>
          <p:cNvSpPr>
            <a:spLocks noGrp="1"/>
          </p:cNvSpPr>
          <p:nvPr>
            <p:ph idx="1"/>
          </p:nvPr>
        </p:nvSpPr>
        <p:spPr>
          <a:xfrm>
            <a:off x="167178" y="1024933"/>
            <a:ext cx="11539151" cy="4230356"/>
          </a:xfrm>
        </p:spPr>
        <p:txBody>
          <a:bodyPr vert="horz" lIns="91440" tIns="45720" rIns="91440" bIns="45720" rtlCol="0" anchor="t">
            <a:noAutofit/>
          </a:bodyPr>
          <a:lstStyle/>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When working with classical sampling methods (i.e., design based). We have to do five steps.</a:t>
            </a: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rPr>
              <a:t>Define our target population parameter: </a:t>
            </a:r>
            <a:r>
              <a:rPr lang="en-US" sz="2400" kern="100" dirty="0">
                <a:solidFill>
                  <a:srgbClr val="000000"/>
                </a:solidFill>
                <a:latin typeface="Aptos" panose="020B0004020202020204" pitchFamily="34" charset="0"/>
                <a:ea typeface="+mj-ea"/>
                <a:cs typeface="Times New Roman" panose="02020603050405020304" pitchFamily="18" charset="0"/>
              </a:rPr>
              <a:t>e.g., Mean volume in the forest, total volume in the forest, mean volume in one stand… </a:t>
            </a:r>
            <a:r>
              <a:rPr lang="en-US" sz="2400" b="1" kern="100" dirty="0">
                <a:solidFill>
                  <a:srgbClr val="000000"/>
                </a:solidFill>
                <a:latin typeface="Aptos" panose="020B0004020202020204" pitchFamily="34" charset="0"/>
                <a:ea typeface="+mj-ea"/>
                <a:cs typeface="Times New Roman" panose="02020603050405020304" pitchFamily="18" charset="0"/>
              </a:rPr>
              <a:t>We cannot know it. It is a population parameter and we cannot measure the entire population We have to sample</a:t>
            </a:r>
            <a:r>
              <a:rPr lang="en-US" sz="2400" kern="100" dirty="0">
                <a:solidFill>
                  <a:srgbClr val="000000"/>
                </a:solidFill>
                <a:latin typeface="Aptos" panose="020B0004020202020204" pitchFamily="34" charset="0"/>
                <a:ea typeface="+mj-ea"/>
                <a:cs typeface="Times New Roman" panose="02020603050405020304" pitchFamily="18" charset="0"/>
              </a:rPr>
              <a:t>. </a:t>
            </a: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Establish randomized sampling design: </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e.g. simple random sampling, stratified…</a:t>
            </a: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Select estimator</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Sample mean, stratified mean…</a:t>
            </a: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Collect the sample</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We go to the field and measure units according to our design</a:t>
            </a:r>
            <a:endPar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Calculate our estimates and uncertainties: </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Using the collected data, we calculate our estimators and uncertainty for the chosen sampling design. </a:t>
            </a:r>
          </a:p>
          <a:p>
            <a:pPr marL="0" indent="0">
              <a:buNone/>
            </a:pPr>
            <a:br>
              <a:rPr lang="en-US"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br>
            <a:r>
              <a:rPr lang="en-US" sz="2400" b="1" u="sng"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We decide what the sampling design is and what estimator we are going to use!!!</a:t>
            </a:r>
            <a:endParaRPr lang="en-US" sz="2400" b="1" u="sng" kern="100" dirty="0">
              <a:solidFill>
                <a:srgbClr val="000000"/>
              </a:solidFill>
              <a:latin typeface="Aptos" panose="020B0004020202020204" pitchFamily="34" charset="0"/>
              <a:ea typeface="+mj-ea"/>
              <a:cs typeface="Times New Roman" panose="02020603050405020304" pitchFamily="18" charset="0"/>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kern="100" dirty="0">
              <a:solidFill>
                <a:srgbClr val="000000"/>
              </a:solidFill>
              <a:latin typeface="Aptos" panose="020B0004020202020204" pitchFamily="34" charset="0"/>
              <a:ea typeface="+mj-ea"/>
              <a:cs typeface="Times New Roman" panose="02020603050405020304" pitchFamily="18" charset="0"/>
            </a:endParaRPr>
          </a:p>
          <a:p>
            <a:endParaRPr lang="en-US" dirty="0">
              <a:cs typeface="Calibri" panose="020F0502020204030204"/>
            </a:endParaRPr>
          </a:p>
        </p:txBody>
      </p:sp>
    </p:spTree>
    <p:extLst>
      <p:ext uri="{BB962C8B-B14F-4D97-AF65-F5344CB8AC3E}">
        <p14:creationId xmlns:p14="http://schemas.microsoft.com/office/powerpoint/2010/main" val="559797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CE879B-6F26-A73D-B0CA-FD7B41109E86}"/>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6B26D845-27F6-620B-3003-4FCE52BF9018}"/>
              </a:ext>
            </a:extLst>
          </p:cNvPr>
          <p:cNvSpPr/>
          <p:nvPr/>
        </p:nvSpPr>
        <p:spPr>
          <a:xfrm>
            <a:off x="167179" y="1929284"/>
            <a:ext cx="11448716" cy="2955035"/>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12A3BB-ECD4-3267-CBE4-5F5344D336E5}"/>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p:sp>
        <p:nvSpPr>
          <p:cNvPr id="4" name="Content Placeholder 2">
            <a:extLst>
              <a:ext uri="{FF2B5EF4-FFF2-40B4-BE49-F238E27FC236}">
                <a16:creationId xmlns:a16="http://schemas.microsoft.com/office/drawing/2014/main" id="{3E97BD2A-F573-1FA5-AD43-33B4185BE559}"/>
              </a:ext>
            </a:extLst>
          </p:cNvPr>
          <p:cNvSpPr>
            <a:spLocks noGrp="1"/>
          </p:cNvSpPr>
          <p:nvPr>
            <p:ph idx="1"/>
          </p:nvPr>
        </p:nvSpPr>
        <p:spPr>
          <a:xfrm>
            <a:off x="167179" y="1024933"/>
            <a:ext cx="11448716" cy="3667647"/>
          </a:xfrm>
        </p:spPr>
        <p:txBody>
          <a:bodyPr vert="horz" lIns="91440" tIns="45720" rIns="91440" bIns="45720" rtlCol="0" anchor="t">
            <a:noAutofit/>
          </a:bodyPr>
          <a:lstStyle/>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The two most important ideas so far are:</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r>
              <a:rPr lang="en-US" sz="2400" b="1" kern="100" dirty="0">
                <a:solidFill>
                  <a:srgbClr val="000000"/>
                </a:solidFill>
                <a:latin typeface="Aptos" panose="020B0004020202020204" pitchFamily="34" charset="0"/>
                <a:ea typeface="+mj-ea"/>
                <a:cs typeface="Times New Roman" panose="02020603050405020304" pitchFamily="18" charset="0"/>
              </a:rPr>
              <a:t>We do not make any strong assumption about the population</a:t>
            </a: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1200" b="1" kern="100" dirty="0">
              <a:solidFill>
                <a:srgbClr val="000000"/>
              </a:solidFill>
              <a:latin typeface="Aptos" panose="020B0004020202020204" pitchFamily="34" charset="0"/>
              <a:ea typeface="+mj-ea"/>
              <a:cs typeface="Times New Roman" panose="02020603050405020304" pitchFamily="18" charset="0"/>
            </a:endParaRPr>
          </a:p>
          <a:p>
            <a:r>
              <a:rPr lang="en-US" sz="2400" b="1" kern="100" dirty="0">
                <a:solidFill>
                  <a:srgbClr val="000000"/>
                </a:solidFill>
                <a:latin typeface="Aptos" panose="020B0004020202020204" pitchFamily="34" charset="0"/>
                <a:ea typeface="+mj-ea"/>
                <a:cs typeface="Times New Roman" panose="02020603050405020304" pitchFamily="18" charset="0"/>
              </a:rPr>
              <a:t>Each population unit has an UNKNOWN BUT FIXED value for the variable of interest.  This implies that target parameters such as means or totals are UNKNOWN BUT FIXED quantities.</a:t>
            </a: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r>
              <a:rPr lang="en-US" sz="2400" b="1" kern="100" dirty="0">
                <a:solidFill>
                  <a:srgbClr val="000000"/>
                </a:solidFill>
                <a:latin typeface="Aptos" panose="020B0004020202020204" pitchFamily="34" charset="0"/>
                <a:ea typeface="+mj-ea"/>
                <a:cs typeface="Times New Roman" panose="02020603050405020304" pitchFamily="18" charset="0"/>
              </a:rPr>
              <a:t>Each population unit may have KNOWN BUT FIXED values for one or more auxiliary variable.</a:t>
            </a:r>
          </a:p>
          <a:p>
            <a:pPr marL="0" indent="0">
              <a:buNone/>
            </a:pPr>
            <a:endParaRPr lang="en-US" sz="2400" b="1" kern="100" dirty="0">
              <a:solidFill>
                <a:srgbClr val="000000"/>
              </a:solidFill>
              <a:latin typeface="Aptos" panose="020B0004020202020204" pitchFamily="34" charset="0"/>
              <a:ea typeface="+mj-ea"/>
              <a:cs typeface="Times New Roman" panose="02020603050405020304" pitchFamily="18" charset="0"/>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sp>
        <p:nvSpPr>
          <p:cNvPr id="7" name="Rectangle 6">
            <a:extLst>
              <a:ext uri="{FF2B5EF4-FFF2-40B4-BE49-F238E27FC236}">
                <a16:creationId xmlns:a16="http://schemas.microsoft.com/office/drawing/2014/main" id="{DB0B6198-5E95-443E-8AA0-0C4E8BDD543A}"/>
              </a:ext>
            </a:extLst>
          </p:cNvPr>
          <p:cNvSpPr/>
          <p:nvPr/>
        </p:nvSpPr>
        <p:spPr>
          <a:xfrm>
            <a:off x="167179" y="5451471"/>
            <a:ext cx="11448716" cy="745684"/>
          </a:xfrm>
          <a:prstGeom prst="rect">
            <a:avLst/>
          </a:prstGeom>
          <a:solidFill>
            <a:srgbClr val="FFCCCC"/>
          </a:solidFill>
          <a:ln>
            <a:solidFill>
              <a:srgbClr val="FFCCC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A4C5D49D-D44D-D475-319F-D383B5AEA6F0}"/>
              </a:ext>
            </a:extLst>
          </p:cNvPr>
          <p:cNvSpPr txBox="1">
            <a:spLocks/>
          </p:cNvSpPr>
          <p:nvPr/>
        </p:nvSpPr>
        <p:spPr>
          <a:xfrm>
            <a:off x="167179" y="5259732"/>
            <a:ext cx="11448716" cy="83325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b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br>
            <a:r>
              <a:rPr lang="en-US" sz="2400" b="1" u="sng"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We decide what the sampling design is and what estimator we are going to use!!!</a:t>
            </a:r>
            <a:endParaRPr lang="en-US" sz="2400" b="1" u="sng" kern="100" dirty="0">
              <a:solidFill>
                <a:srgbClr val="000000"/>
              </a:solidFill>
              <a:latin typeface="Aptos" panose="020B0004020202020204" pitchFamily="34" charset="0"/>
              <a:ea typeface="+mj-ea"/>
              <a:cs typeface="Times New Roman" panose="02020603050405020304" pitchFamily="18" charset="0"/>
            </a:endParaRPr>
          </a:p>
          <a:p>
            <a:pPr marL="0" indent="0">
              <a:buFont typeface="Arial" panose="020B0604020202020204" pitchFamily="34" charset="0"/>
              <a:buNone/>
            </a:pPr>
            <a:r>
              <a:rPr lang="en-US" sz="2400" kern="100" dirty="0">
                <a:solidFill>
                  <a:srgbClr val="000000"/>
                </a:solidFill>
                <a:latin typeface="Aptos" panose="020B0004020202020204" pitchFamily="34" charset="0"/>
                <a:ea typeface="+mj-ea"/>
                <a:cs typeface="Times New Roman" panose="02020603050405020304" pitchFamily="18" charset="0"/>
              </a:rPr>
              <a:t> </a:t>
            </a:r>
          </a:p>
          <a:p>
            <a:pPr marL="0" indent="0">
              <a:buFont typeface="Arial" panose="020B0604020202020204" pitchFamily="34" charse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p:spTree>
    <p:extLst>
      <p:ext uri="{BB962C8B-B14F-4D97-AF65-F5344CB8AC3E}">
        <p14:creationId xmlns:p14="http://schemas.microsoft.com/office/powerpoint/2010/main" val="384818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5F7085-C333-A37E-C5E7-6AF713756C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3E062D-4310-0F6D-179A-87E880C40243}"/>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mc:AlternateContent xmlns:mc="http://schemas.openxmlformats.org/markup-compatibility/2006" xmlns:a14="http://schemas.microsoft.com/office/drawing/2010/main">
        <mc:Choice Requires="a14">
          <p:sp>
            <p:nvSpPr>
              <p:cNvPr id="4" name="Content Placeholder 2">
                <a:extLst>
                  <a:ext uri="{FF2B5EF4-FFF2-40B4-BE49-F238E27FC236}">
                    <a16:creationId xmlns:a16="http://schemas.microsoft.com/office/drawing/2014/main" id="{4427B21F-7740-7409-FFDE-2D758B8D21E4}"/>
                  </a:ext>
                </a:extLst>
              </p:cNvPr>
              <p:cNvSpPr>
                <a:spLocks noGrp="1"/>
              </p:cNvSpPr>
              <p:nvPr>
                <p:ph idx="1"/>
              </p:nvPr>
            </p:nvSpPr>
            <p:spPr>
              <a:xfrm>
                <a:off x="167179" y="1024933"/>
                <a:ext cx="7771019" cy="3667647"/>
              </a:xfrm>
            </p:spPr>
            <p:txBody>
              <a:bodyPr vert="horz" lIns="91440" tIns="45720" rIns="91440" bIns="45720" rtlCol="0" anchor="t">
                <a:noAutofit/>
              </a:bodyPr>
              <a:lstStyle/>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Example:</a:t>
                </a: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rPr>
                  <a:t>Target population parameter: </a:t>
                </a:r>
                <a:r>
                  <a:rPr lang="en-US" sz="2400" kern="100" dirty="0">
                    <a:solidFill>
                      <a:srgbClr val="000000"/>
                    </a:solidFill>
                    <a:latin typeface="Aptos" panose="020B0004020202020204" pitchFamily="34" charset="0"/>
                    <a:ea typeface="+mj-ea"/>
                    <a:cs typeface="Times New Roman" panose="02020603050405020304" pitchFamily="18" charset="0"/>
                  </a:rPr>
                  <a:t>We want to estimate the mean volume (</a:t>
                </a:r>
                <a14:m>
                  <m:oMath xmlns:m="http://schemas.openxmlformats.org/officeDocument/2006/math">
                    <m:acc>
                      <m:accPr>
                        <m:chr m:val="̅"/>
                        <m:ctrlPr>
                          <a:rPr lang="es-ES" sz="240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𝑌</m:t>
                        </m:r>
                      </m:e>
                    </m:acc>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m:t>
                    </m:r>
                  </m:oMath>
                </a14:m>
                <a:r>
                  <a:rPr lang="en-US" sz="2400" kern="100" dirty="0">
                    <a:solidFill>
                      <a:srgbClr val="000000"/>
                    </a:solidFill>
                    <a:latin typeface="Aptos" panose="020B0004020202020204" pitchFamily="34" charset="0"/>
                    <a:ea typeface="+mj-ea"/>
                    <a:cs typeface="Times New Roman" panose="02020603050405020304" pitchFamily="18" charset="0"/>
                  </a:rPr>
                  <a:t> in the red polygon (sum of volumes of all pixels)</a:t>
                </a:r>
                <a:endPar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Establish sampling design: </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We decide to do simple random sampling.</a:t>
                </a: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Select estimator</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Our estimator will be the sample mean.</a:t>
                </a: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Collect the sample</a:t>
                </a:r>
                <a: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 </a:t>
                </a:r>
                <a:endPar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endParaRPr>
              </a:p>
              <a:p>
                <a:pPr marL="457200" indent="-457200">
                  <a:buFont typeface="+mj-lt"/>
                  <a:buAutoNum type="arabicPeriod"/>
                </a:pPr>
                <a:r>
                  <a:rPr lang="en-US" sz="2400" b="1"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t>Calculate our estimates and uncertainties:</a:t>
                </a:r>
                <a:br>
                  <a:rPr lang="en-US" sz="2400" kern="100" dirty="0">
                    <a:solidFill>
                      <a:srgbClr val="000000"/>
                    </a:solidFill>
                    <a:latin typeface="Aptos" panose="020B0004020202020204" pitchFamily="34" charset="0"/>
                    <a:ea typeface="+mj-ea"/>
                    <a:cs typeface="Times New Roman" panose="02020603050405020304" pitchFamily="18" charset="0"/>
                    <a:sym typeface="Wingdings" panose="05000000000000000000" pitchFamily="2" charset="2"/>
                  </a:rPr>
                </a:br>
                <a:endParaRPr lang="en-US" sz="2400" kern="100" dirty="0">
                  <a:solidFill>
                    <a:srgbClr val="000000"/>
                  </a:solidFill>
                  <a:latin typeface="Aptos" panose="020B0004020202020204" pitchFamily="34" charset="0"/>
                  <a:cs typeface="Times New Roman" panose="02020603050405020304" pitchFamily="18" charset="0"/>
                </a:endParaRPr>
              </a:p>
              <a:p>
                <a:pPr marL="457200" indent="-457200">
                  <a:buFont typeface="+mj-lt"/>
                  <a:buAutoNum type="arabicPeriod"/>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514350" indent="-514350">
                  <a:buFont typeface="+mj-lt"/>
                  <a:buAutoNum type="arabicPeriod"/>
                </a:pPr>
                <a:endParaRPr lang="en-US" sz="2400" kern="100" dirty="0">
                  <a:solidFill>
                    <a:srgbClr val="000000"/>
                  </a:solidFill>
                  <a:latin typeface="Aptos" panose="020B0004020202020204" pitchFamily="34" charset="0"/>
                  <a:ea typeface="+mj-ea"/>
                  <a:cs typeface="Times New Roman" panose="02020603050405020304" pitchFamily="18" charset="0"/>
                </a:endParaRPr>
              </a:p>
              <a:p>
                <a:pPr marL="0" indent="0">
                  <a:buNone/>
                </a:pPr>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mc:Choice>
        <mc:Fallback xmlns="">
          <p:sp>
            <p:nvSpPr>
              <p:cNvPr id="4" name="Content Placeholder 2">
                <a:extLst>
                  <a:ext uri="{FF2B5EF4-FFF2-40B4-BE49-F238E27FC236}">
                    <a16:creationId xmlns:a16="http://schemas.microsoft.com/office/drawing/2014/main" id="{4427B21F-7740-7409-FFDE-2D758B8D21E4}"/>
                  </a:ext>
                </a:extLst>
              </p:cNvPr>
              <p:cNvSpPr>
                <a:spLocks noGrp="1" noRot="1" noChangeAspect="1" noMove="1" noResize="1" noEditPoints="1" noAdjustHandles="1" noChangeArrowheads="1" noChangeShapeType="1" noTextEdit="1"/>
              </p:cNvSpPr>
              <p:nvPr>
                <p:ph idx="1"/>
              </p:nvPr>
            </p:nvSpPr>
            <p:spPr>
              <a:xfrm>
                <a:off x="167179" y="1024933"/>
                <a:ext cx="7771019" cy="3667647"/>
              </a:xfrm>
              <a:blipFill>
                <a:blip r:embed="rId2"/>
                <a:stretch>
                  <a:fillRect l="-1255" t="-2159" b="-13621"/>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88C016A3-D803-3EB7-7BE7-AF50ECEF3E0F}"/>
              </a:ext>
            </a:extLst>
          </p:cNvPr>
          <p:cNvPicPr>
            <a:picLocks noChangeAspect="1"/>
          </p:cNvPicPr>
          <p:nvPr/>
        </p:nvPicPr>
        <p:blipFill rotWithShape="1">
          <a:blip r:embed="rId3"/>
          <a:srcRect l="33521" t="14978" r="20178" b="8738"/>
          <a:stretch/>
        </p:blipFill>
        <p:spPr>
          <a:xfrm>
            <a:off x="8161377" y="1598242"/>
            <a:ext cx="3192423" cy="2821659"/>
          </a:xfrm>
          <a:prstGeom prst="rect">
            <a:avLst/>
          </a:prstGeom>
          <a:solidFill>
            <a:schemeClr val="accent6">
              <a:lumMod val="40000"/>
              <a:lumOff val="60000"/>
            </a:schemeClr>
          </a:solidFill>
          <a:ln w="3175" cap="sq">
            <a:solidFill>
              <a:schemeClr val="tx1"/>
            </a:solidFill>
            <a:prstDash val="solid"/>
            <a:miter lim="800000"/>
          </a:ln>
          <a:effectLst>
            <a:outerShdw blurRad="50800" dist="38100" dir="2700000" algn="tl" rotWithShape="0">
              <a:srgbClr val="000000">
                <a:alpha val="43000"/>
              </a:srgbClr>
            </a:outerShdw>
          </a:effectLst>
        </p:spPr>
      </p:pic>
      <p:sp>
        <p:nvSpPr>
          <p:cNvPr id="9" name="Slide Number Placeholder 4">
            <a:extLst>
              <a:ext uri="{FF2B5EF4-FFF2-40B4-BE49-F238E27FC236}">
                <a16:creationId xmlns:a16="http://schemas.microsoft.com/office/drawing/2014/main" id="{9E872EA6-A70F-32DE-F288-772D3D5E2205}"/>
              </a:ext>
            </a:extLst>
          </p:cNvPr>
          <p:cNvSpPr>
            <a:spLocks noGrp="1"/>
          </p:cNvSpPr>
          <p:nvPr>
            <p:ph type="sldNum" sz="quarter" idx="12"/>
          </p:nvPr>
        </p:nvSpPr>
        <p:spPr>
          <a:xfrm>
            <a:off x="8610600" y="6273295"/>
            <a:ext cx="2743200" cy="365125"/>
          </a:xfrm>
        </p:spPr>
        <p:txBody>
          <a:bodyPr/>
          <a:lstStyle/>
          <a:p>
            <a:fld id="{A1B5AB9F-B15C-43D9-954B-83BE00AF48AD}" type="slidenum">
              <a:rPr lang="en-US" smtClean="0"/>
              <a:t>8</a:t>
            </a:fld>
            <a:endParaRPr lang="en-US"/>
          </a:p>
        </p:txBody>
      </p:sp>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2F60A460-EA08-08F2-3D44-984A7F9FC94C}"/>
                  </a:ext>
                </a:extLst>
              </p:cNvPr>
              <p:cNvSpPr txBox="1"/>
              <p:nvPr/>
            </p:nvSpPr>
            <p:spPr>
              <a:xfrm>
                <a:off x="3743013" y="5228659"/>
                <a:ext cx="3544555" cy="738344"/>
              </a:xfrm>
              <a:prstGeom prst="rect">
                <a:avLst/>
              </a:prstGeom>
              <a:noFill/>
            </p:spPr>
            <p:txBody>
              <a:bodyPr wrap="square">
                <a:spAutoFit/>
              </a:bodyPr>
              <a:lstStyle/>
              <a:p>
                <a14:m>
                  <m:oMath xmlns:m="http://schemas.openxmlformats.org/officeDocument/2006/math">
                    <m:acc>
                      <m:accPr>
                        <m:chr m:val="̂"/>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m:t>
                        </m:r>
                      </m:e>
                    </m:acc>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acc>
                      <m:accPr>
                        <m:chr m:val="̂"/>
                        <m:ctrlPr>
                          <a:rPr lang="es-ES" sz="240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sz="240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𝑌</m:t>
                            </m:r>
                          </m:e>
                        </m:acc>
                      </m:e>
                    </m:acc>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f>
                      <m:f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fPr>
                      <m:num>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1</m:t>
                        </m:r>
                      </m:num>
                      <m:den>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𝑛</m:t>
                        </m:r>
                      </m:den>
                    </m:f>
                    <m:f>
                      <m:f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fPr>
                      <m:num>
                        <m:nary>
                          <m:naryPr>
                            <m:chr m:val="∑"/>
                            <m:supHide m:val="on"/>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naryPr>
                          <m:sub>
                            <m:r>
                              <m:rPr>
                                <m:brk m:alnAt="7"/>
                              </m:r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 </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𝑖𝑛</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 </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𝑠𝑎𝑚𝑝𝑙𝑒</m:t>
                            </m:r>
                          </m:sub>
                          <m:sup/>
                          <m:e>
                            <m:sSup>
                              <m:sSup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pPr>
                              <m:e>
                                <m:sSub>
                                  <m:sSub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𝑦</m:t>
                                    </m:r>
                                  </m:e>
                                  <m: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e>
                                </m:acc>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e>
                              <m:sup>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2</m:t>
                                </m:r>
                              </m:sup>
                            </m:sSup>
                          </m:e>
                        </m:nary>
                      </m:num>
                      <m:den>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𝑛</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−1</m:t>
                        </m:r>
                      </m:den>
                    </m:f>
                  </m:oMath>
                </a14:m>
                <a:r>
                  <a:rPr lang="en-US" sz="2400" kern="100" dirty="0">
                    <a:solidFill>
                      <a:srgbClr val="000000"/>
                    </a:solidFill>
                    <a:latin typeface="Cambria Math" panose="02040503050406030204" pitchFamily="18" charset="0"/>
                    <a:ea typeface="Cambria Math" panose="02040503050406030204" pitchFamily="18" charset="0"/>
                    <a:cs typeface="Times New Roman" panose="02020603050405020304" pitchFamily="18" charset="0"/>
                  </a:rPr>
                  <a:t> </a:t>
                </a:r>
                <a:endParaRPr lang="en-US" sz="2400" dirty="0">
                  <a:latin typeface="Cambria Math" panose="02040503050406030204" pitchFamily="18" charset="0"/>
                  <a:ea typeface="Cambria Math" panose="02040503050406030204" pitchFamily="18" charset="0"/>
                </a:endParaRPr>
              </a:p>
            </p:txBody>
          </p:sp>
        </mc:Choice>
        <mc:Fallback xmlns="">
          <p:sp>
            <p:nvSpPr>
              <p:cNvPr id="22" name="TextBox 21">
                <a:extLst>
                  <a:ext uri="{FF2B5EF4-FFF2-40B4-BE49-F238E27FC236}">
                    <a16:creationId xmlns:a16="http://schemas.microsoft.com/office/drawing/2014/main" id="{2F60A460-EA08-08F2-3D44-984A7F9FC94C}"/>
                  </a:ext>
                </a:extLst>
              </p:cNvPr>
              <p:cNvSpPr txBox="1">
                <a:spLocks noRot="1" noChangeAspect="1" noMove="1" noResize="1" noEditPoints="1" noAdjustHandles="1" noChangeArrowheads="1" noChangeShapeType="1" noTextEdit="1"/>
              </p:cNvSpPr>
              <p:nvPr/>
            </p:nvSpPr>
            <p:spPr>
              <a:xfrm>
                <a:off x="3743013" y="5228659"/>
                <a:ext cx="3544555" cy="738344"/>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id="{3454E301-950C-6214-CA5C-54DF837F7744}"/>
                  </a:ext>
                </a:extLst>
              </p:cNvPr>
              <p:cNvSpPr txBox="1"/>
              <p:nvPr/>
            </p:nvSpPr>
            <p:spPr>
              <a:xfrm>
                <a:off x="509119" y="5120438"/>
                <a:ext cx="2572378" cy="1029128"/>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acc>
                        <m:accPr>
                          <m:chr m:val="̂"/>
                          <m:ctrlPr>
                            <a:rPr lang="es-ES" sz="240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sz="240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𝑌</m:t>
                              </m:r>
                            </m:e>
                          </m:acc>
                        </m:e>
                      </m:acc>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m:t>
                      </m:r>
                      <m:f>
                        <m:fPr>
                          <m:ctrlP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fPr>
                        <m:num>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1</m:t>
                          </m:r>
                        </m:num>
                        <m:den>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𝑛</m:t>
                          </m:r>
                        </m:den>
                      </m:f>
                      <m:nary>
                        <m:naryPr>
                          <m:chr m:val="∑"/>
                          <m:supHide m:val="on"/>
                          <m:ctrlP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naryPr>
                        <m:sub>
                          <m:r>
                            <m:rPr>
                              <m:brk m:alnAt="7"/>
                            </m:rP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m:t>
                          </m:r>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𝑖𝑛</m:t>
                          </m:r>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 </m:t>
                          </m:r>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𝑠𝑎𝑚𝑝𝑙𝑒</m:t>
                          </m:r>
                        </m:sub>
                        <m:sup/>
                        <m:e>
                          <m:sSub>
                            <m:sSubPr>
                              <m:ctrlP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ctrlPr>
                            </m:sSubPr>
                            <m:e>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𝑦</m:t>
                              </m:r>
                            </m:e>
                            <m:sub>
                              <m:r>
                                <a:rPr lang="es-ES" sz="2400" b="0" i="1" kern="100" smtClean="0">
                                  <a:solidFill>
                                    <a:srgbClr val="000000"/>
                                  </a:solidFill>
                                  <a:latin typeface="Cambria Math" panose="02040503050406030204" pitchFamily="18" charset="0"/>
                                  <a:cs typeface="Times New Roman" panose="02020603050405020304" pitchFamily="18" charset="0"/>
                                  <a:sym typeface="Wingdings" panose="05000000000000000000" pitchFamily="2" charset="2"/>
                                </a:rPr>
                                <m:t>𝑖</m:t>
                              </m:r>
                            </m:sub>
                          </m:sSub>
                        </m:e>
                      </m:nary>
                    </m:oMath>
                  </m:oMathPara>
                </a14:m>
                <a:endParaRPr lang="en-US" sz="2400" dirty="0"/>
              </a:p>
            </p:txBody>
          </p:sp>
        </mc:Choice>
        <mc:Fallback xmlns="">
          <p:sp>
            <p:nvSpPr>
              <p:cNvPr id="24" name="TextBox 23">
                <a:extLst>
                  <a:ext uri="{FF2B5EF4-FFF2-40B4-BE49-F238E27FC236}">
                    <a16:creationId xmlns:a16="http://schemas.microsoft.com/office/drawing/2014/main" id="{3454E301-950C-6214-CA5C-54DF837F7744}"/>
                  </a:ext>
                </a:extLst>
              </p:cNvPr>
              <p:cNvSpPr txBox="1">
                <a:spLocks noRot="1" noChangeAspect="1" noMove="1" noResize="1" noEditPoints="1" noAdjustHandles="1" noChangeArrowheads="1" noChangeShapeType="1" noTextEdit="1"/>
              </p:cNvSpPr>
              <p:nvPr/>
            </p:nvSpPr>
            <p:spPr>
              <a:xfrm>
                <a:off x="509119" y="5120438"/>
                <a:ext cx="2572378" cy="1029128"/>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5" name="TextBox 24">
                <a:extLst>
                  <a:ext uri="{FF2B5EF4-FFF2-40B4-BE49-F238E27FC236}">
                    <a16:creationId xmlns:a16="http://schemas.microsoft.com/office/drawing/2014/main" id="{68CE3249-4996-6EFF-13BE-674E9D508114}"/>
                  </a:ext>
                </a:extLst>
              </p:cNvPr>
              <p:cNvSpPr txBox="1"/>
              <p:nvPr/>
            </p:nvSpPr>
            <p:spPr>
              <a:xfrm>
                <a:off x="7589019" y="5088987"/>
                <a:ext cx="4177601" cy="843885"/>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𝐶𝐼</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e>
                      </m:acc>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±1.96</m:t>
                      </m:r>
                      <m:rad>
                        <m:radPr>
                          <m:degHide m:val="on"/>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radPr>
                        <m:deg/>
                        <m:e>
                          <m:acc>
                            <m:accPr>
                              <m:chr m:val="̂"/>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m:t>
                              </m:r>
                            </m:e>
                          </m:acc>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e>
                      </m:rad>
                    </m:oMath>
                  </m:oMathPara>
                </a14:m>
                <a:endParaRPr lang="en-US" sz="2400" dirty="0">
                  <a:latin typeface="Cambria Math" panose="02040503050406030204" pitchFamily="18" charset="0"/>
                  <a:ea typeface="Cambria Math" panose="02040503050406030204" pitchFamily="18" charset="0"/>
                </a:endParaRPr>
              </a:p>
            </p:txBody>
          </p:sp>
        </mc:Choice>
        <mc:Fallback xmlns="">
          <p:sp>
            <p:nvSpPr>
              <p:cNvPr id="25" name="TextBox 24">
                <a:extLst>
                  <a:ext uri="{FF2B5EF4-FFF2-40B4-BE49-F238E27FC236}">
                    <a16:creationId xmlns:a16="http://schemas.microsoft.com/office/drawing/2014/main" id="{68CE3249-4996-6EFF-13BE-674E9D508114}"/>
                  </a:ext>
                </a:extLst>
              </p:cNvPr>
              <p:cNvSpPr txBox="1">
                <a:spLocks noRot="1" noChangeAspect="1" noMove="1" noResize="1" noEditPoints="1" noAdjustHandles="1" noChangeArrowheads="1" noChangeShapeType="1" noTextEdit="1"/>
              </p:cNvSpPr>
              <p:nvPr/>
            </p:nvSpPr>
            <p:spPr>
              <a:xfrm>
                <a:off x="7589019" y="5088987"/>
                <a:ext cx="4177601" cy="843885"/>
              </a:xfrm>
              <a:prstGeom prst="rect">
                <a:avLst/>
              </a:prstGeom>
              <a:blipFill>
                <a:blip r:embed="rId6"/>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992191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3A9EA1-9C9D-05BE-AD18-5F66A2B826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94D160-6C02-AA07-0D06-C22286270A6D}"/>
              </a:ext>
            </a:extLst>
          </p:cNvPr>
          <p:cNvSpPr>
            <a:spLocks noGrp="1"/>
          </p:cNvSpPr>
          <p:nvPr>
            <p:ph type="title"/>
          </p:nvPr>
        </p:nvSpPr>
        <p:spPr>
          <a:xfrm>
            <a:off x="838199" y="0"/>
            <a:ext cx="10626970" cy="1325563"/>
          </a:xfrm>
        </p:spPr>
        <p:txBody>
          <a:bodyPr/>
          <a:lstStyle/>
          <a:p>
            <a:pPr algn="ctr"/>
            <a:r>
              <a:rPr lang="en-US" b="1" dirty="0"/>
              <a:t>Part 1. Estimators based on sampling design</a:t>
            </a:r>
          </a:p>
        </p:txBody>
      </p:sp>
      <mc:AlternateContent xmlns:mc="http://schemas.openxmlformats.org/markup-compatibility/2006" xmlns:a14="http://schemas.microsoft.com/office/drawing/2010/main">
        <mc:Choice Requires="a14">
          <p:sp>
            <p:nvSpPr>
              <p:cNvPr id="4" name="Content Placeholder 2">
                <a:extLst>
                  <a:ext uri="{FF2B5EF4-FFF2-40B4-BE49-F238E27FC236}">
                    <a16:creationId xmlns:a16="http://schemas.microsoft.com/office/drawing/2014/main" id="{B27F3461-6C18-6550-E69E-85E30AB5B0DE}"/>
                  </a:ext>
                </a:extLst>
              </p:cNvPr>
              <p:cNvSpPr>
                <a:spLocks noGrp="1"/>
              </p:cNvSpPr>
              <p:nvPr>
                <p:ph idx="1"/>
              </p:nvPr>
            </p:nvSpPr>
            <p:spPr>
              <a:xfrm>
                <a:off x="55811" y="1080681"/>
                <a:ext cx="11680664" cy="3667647"/>
              </a:xfrm>
            </p:spPr>
            <p:txBody>
              <a:bodyPr vert="horz" lIns="91440" tIns="45720" rIns="91440" bIns="45720" rtlCol="0" anchor="t">
                <a:noAutofit/>
              </a:bodyPr>
              <a:lstStyle/>
              <a:p>
                <a:pPr marL="0" indent="0">
                  <a:buNone/>
                </a:pPr>
                <a:r>
                  <a:rPr lang="en-US" sz="2400" kern="100" dirty="0">
                    <a:solidFill>
                      <a:srgbClr val="000000"/>
                    </a:solidFill>
                    <a:latin typeface="Aptos" panose="020B0004020202020204" pitchFamily="34" charset="0"/>
                    <a:ea typeface="+mj-ea"/>
                    <a:cs typeface="Times New Roman" panose="02020603050405020304" pitchFamily="18" charset="0"/>
                  </a:rPr>
                  <a:t>Uncertainty:</a:t>
                </a:r>
              </a:p>
              <a:p>
                <a:pPr marL="0" indent="0">
                  <a:buNone/>
                </a:pPr>
                <a14:m>
                  <m:oMathPara xmlns:m="http://schemas.openxmlformats.org/officeDocument/2006/math">
                    <m:oMathParaPr>
                      <m:jc m:val="centerGroup"/>
                    </m:oMathParaPr>
                    <m:oMath xmlns:m="http://schemas.openxmlformats.org/officeDocument/2006/math">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𝐶𝐼</m:t>
                      </m:r>
                      <m:d>
                        <m:d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dPr>
                        <m:e>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e>
                      </m:d>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e>
                      </m:acc>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±1.96</m:t>
                      </m:r>
                      <m:rad>
                        <m:radPr>
                          <m:degHide m:val="on"/>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radPr>
                        <m:deg/>
                        <m:e>
                          <m:acc>
                            <m:accPr>
                              <m:chr m:val="̂"/>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𝑉</m:t>
                              </m:r>
                            </m:e>
                          </m:acc>
                          <m:d>
                            <m:dPr>
                              <m:ctrlP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dPr>
                            <m:e>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e>
                          </m:d>
                        </m:e>
                      </m:rad>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acc>
                        <m:accPr>
                          <m:chr m:val="̂"/>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e>
                      </m:acc>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±1.96</m:t>
                      </m:r>
                      <m:rad>
                        <m:radPr>
                          <m:degHide m:val="on"/>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radPr>
                        <m:deg/>
                        <m:e>
                          <m:f>
                            <m:fPr>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fPr>
                            <m:num>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1</m:t>
                              </m:r>
                            </m:num>
                            <m:den>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𝑛</m:t>
                              </m:r>
                            </m:den>
                          </m:f>
                          <m:f>
                            <m:f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fPr>
                            <m:num>
                              <m:nary>
                                <m:naryPr>
                                  <m:chr m:val="∑"/>
                                  <m:supHide m:val="on"/>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naryPr>
                                <m:sub>
                                  <m:r>
                                    <m:rPr>
                                      <m:brk m:alnAt="7"/>
                                    </m:r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 </m:t>
                                  </m:r>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𝑖𝑛</m:t>
                                  </m:r>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 </m:t>
                                  </m:r>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𝑠𝑎𝑚𝑝𝑙𝑒</m:t>
                                  </m:r>
                                </m:sub>
                                <m:sup/>
                                <m:e>
                                  <m:sSup>
                                    <m:sSup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pPr>
                                    <m:e>
                                      <m:sSub>
                                        <m:sSubPr>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sSub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𝑦</m:t>
                                          </m:r>
                                        </m:e>
                                        <m: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𝑖</m:t>
                                          </m:r>
                                        </m:sub>
                                      </m:sSub>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acc>
                                        <m:accPr>
                                          <m:chr m:val="̂"/>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e>
                                      </m:acc>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e>
                                    <m:sup>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2</m:t>
                                      </m:r>
                                    </m:sup>
                                  </m:sSup>
                                </m:e>
                              </m:nary>
                            </m:num>
                            <m:den>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𝑛</m:t>
                              </m:r>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−1</m:t>
                              </m:r>
                            </m:den>
                          </m:f>
                        </m:e>
                      </m:rad>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oMath>
                  </m:oMathPara>
                </a14:m>
                <a:endParaRPr lang="en-US" sz="2400" dirty="0">
                  <a:latin typeface="Cambria Math" panose="02040503050406030204" pitchFamily="18" charset="0"/>
                  <a:ea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acc>
                        <m:accPr>
                          <m:chr m:val="̂"/>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acc>
                            <m:accPr>
                              <m:chr m:val="̅"/>
                              <m:ctrlP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accPr>
                            <m:e>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𝑌</m:t>
                              </m:r>
                            </m:e>
                          </m:acc>
                        </m:e>
                      </m:acc>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±1.96</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 </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𝑠𝑑</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𝑠𝑎𝑚𝑝𝑙𝑒</m:t>
                      </m:r>
                      <m:r>
                        <a:rPr lang="es-ES" sz="2400" b="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m:t>
                      </m:r>
                      <m:rad>
                        <m:radPr>
                          <m:degHide m:val="on"/>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radPr>
                        <m:deg/>
                        <m:e>
                          <m:f>
                            <m:fPr>
                              <m:ctrlPr>
                                <a:rPr lang="es-ES" sz="2400" i="1" kern="100" smtClean="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ctrlPr>
                            </m:fPr>
                            <m:num>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1</m:t>
                              </m:r>
                            </m:num>
                            <m:den>
                              <m:r>
                                <a:rPr lang="es-ES" sz="2400" i="1" kern="100">
                                  <a:solidFill>
                                    <a:srgbClr val="000000"/>
                                  </a:solidFill>
                                  <a:latin typeface="Cambria Math" panose="02040503050406030204" pitchFamily="18" charset="0"/>
                                  <a:ea typeface="Cambria Math" panose="02040503050406030204" pitchFamily="18" charset="0"/>
                                  <a:cs typeface="Times New Roman" panose="02020603050405020304" pitchFamily="18" charset="0"/>
                                  <a:sym typeface="Wingdings" panose="05000000000000000000" pitchFamily="2" charset="2"/>
                                </a:rPr>
                                <m:t>𝑛</m:t>
                              </m:r>
                            </m:den>
                          </m:f>
                        </m:e>
                      </m:rad>
                    </m:oMath>
                  </m:oMathPara>
                </a14:m>
                <a:endParaRPr lang="en-US" sz="2400" kern="100" dirty="0">
                  <a:solidFill>
                    <a:srgbClr val="000000"/>
                  </a:solidFill>
                  <a:latin typeface="Aptos" panose="020B0004020202020204" pitchFamily="34" charset="0"/>
                  <a:ea typeface="+mj-ea"/>
                  <a:cs typeface="Times New Roman" panose="02020603050405020304" pitchFamily="18" charset="0"/>
                </a:endParaRPr>
              </a:p>
              <a:p>
                <a:endParaRPr lang="en-US" sz="2400" dirty="0">
                  <a:cs typeface="Calibri" panose="020F0502020204030204"/>
                </a:endParaRPr>
              </a:p>
            </p:txBody>
          </p:sp>
        </mc:Choice>
        <mc:Fallback xmlns="">
          <p:sp>
            <p:nvSpPr>
              <p:cNvPr id="4" name="Content Placeholder 2">
                <a:extLst>
                  <a:ext uri="{FF2B5EF4-FFF2-40B4-BE49-F238E27FC236}">
                    <a16:creationId xmlns:a16="http://schemas.microsoft.com/office/drawing/2014/main" id="{B27F3461-6C18-6550-E69E-85E30AB5B0DE}"/>
                  </a:ext>
                </a:extLst>
              </p:cNvPr>
              <p:cNvSpPr>
                <a:spLocks noGrp="1" noRot="1" noChangeAspect="1" noMove="1" noResize="1" noEditPoints="1" noAdjustHandles="1" noChangeArrowheads="1" noChangeShapeType="1" noTextEdit="1"/>
              </p:cNvSpPr>
              <p:nvPr>
                <p:ph idx="1"/>
              </p:nvPr>
            </p:nvSpPr>
            <p:spPr>
              <a:xfrm>
                <a:off x="55811" y="1080681"/>
                <a:ext cx="11680664" cy="3667647"/>
              </a:xfrm>
              <a:blipFill>
                <a:blip r:embed="rId2"/>
                <a:stretch>
                  <a:fillRect l="-783" t="-2159"/>
                </a:stretch>
              </a:blipFill>
            </p:spPr>
            <p:txBody>
              <a:bodyPr/>
              <a:lstStyle/>
              <a:p>
                <a:r>
                  <a:rPr lang="en-US">
                    <a:noFill/>
                  </a:rPr>
                  <a:t> </a:t>
                </a:r>
              </a:p>
            </p:txBody>
          </p:sp>
        </mc:Fallback>
      </mc:AlternateContent>
      <p:sp>
        <p:nvSpPr>
          <p:cNvPr id="9" name="Slide Number Placeholder 4">
            <a:extLst>
              <a:ext uri="{FF2B5EF4-FFF2-40B4-BE49-F238E27FC236}">
                <a16:creationId xmlns:a16="http://schemas.microsoft.com/office/drawing/2014/main" id="{C5B2E0A2-F359-4D63-F49F-7A4BE5EE10BF}"/>
              </a:ext>
            </a:extLst>
          </p:cNvPr>
          <p:cNvSpPr>
            <a:spLocks noGrp="1"/>
          </p:cNvSpPr>
          <p:nvPr>
            <p:ph type="sldNum" sz="quarter" idx="12"/>
          </p:nvPr>
        </p:nvSpPr>
        <p:spPr>
          <a:xfrm>
            <a:off x="8610600" y="6356350"/>
            <a:ext cx="2743200" cy="365125"/>
          </a:xfrm>
        </p:spPr>
        <p:txBody>
          <a:bodyPr/>
          <a:lstStyle/>
          <a:p>
            <a:fld id="{A1B5AB9F-B15C-43D9-954B-83BE00AF48AD}" type="slidenum">
              <a:rPr lang="en-US" smtClean="0"/>
              <a:t>9</a:t>
            </a:fld>
            <a:endParaRPr lang="en-US"/>
          </a:p>
        </p:txBody>
      </p:sp>
      <p:pic>
        <p:nvPicPr>
          <p:cNvPr id="7" name="Picture 6">
            <a:extLst>
              <a:ext uri="{FF2B5EF4-FFF2-40B4-BE49-F238E27FC236}">
                <a16:creationId xmlns:a16="http://schemas.microsoft.com/office/drawing/2014/main" id="{3575FF4B-DC69-38EA-D672-CE15A41FE5A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1720" y="3492674"/>
            <a:ext cx="5450270" cy="3365326"/>
          </a:xfrm>
          <a:prstGeom prst="rect">
            <a:avLst/>
          </a:prstGeom>
        </p:spPr>
      </p:pic>
      <p:sp>
        <p:nvSpPr>
          <p:cNvPr id="8" name="Content Placeholder 2">
            <a:extLst>
              <a:ext uri="{FF2B5EF4-FFF2-40B4-BE49-F238E27FC236}">
                <a16:creationId xmlns:a16="http://schemas.microsoft.com/office/drawing/2014/main" id="{CB166B51-C094-5057-A302-0335C57BB20B}"/>
              </a:ext>
            </a:extLst>
          </p:cNvPr>
          <p:cNvSpPr txBox="1">
            <a:spLocks/>
          </p:cNvSpPr>
          <p:nvPr/>
        </p:nvSpPr>
        <p:spPr>
          <a:xfrm>
            <a:off x="5797899" y="4014263"/>
            <a:ext cx="6394101" cy="3667647"/>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kern="100" dirty="0">
                <a:solidFill>
                  <a:srgbClr val="000000"/>
                </a:solidFill>
                <a:latin typeface="Aptos" panose="020B0004020202020204" pitchFamily="34" charset="0"/>
                <a:ea typeface="+mj-ea"/>
                <a:cs typeface="Times New Roman" panose="02020603050405020304" pitchFamily="18" charset="0"/>
              </a:rPr>
              <a:t>In design-based methods, the uncertainty (confidence interval width) tends to be </a:t>
            </a:r>
            <a:r>
              <a:rPr lang="en-US" sz="2400" b="1" kern="100" dirty="0">
                <a:solidFill>
                  <a:srgbClr val="000000"/>
                </a:solidFill>
                <a:latin typeface="Aptos" panose="020B0004020202020204" pitchFamily="34" charset="0"/>
                <a:ea typeface="+mj-ea"/>
                <a:cs typeface="Times New Roman" panose="02020603050405020304" pitchFamily="18" charset="0"/>
              </a:rPr>
              <a:t>proportional to the inverse of the square root of the sample size</a:t>
            </a:r>
            <a:r>
              <a:rPr lang="en-US" sz="2400" kern="100" dirty="0">
                <a:solidFill>
                  <a:srgbClr val="000000"/>
                </a:solidFill>
                <a:latin typeface="Aptos" panose="020B0004020202020204" pitchFamily="34" charset="0"/>
                <a:ea typeface="+mj-ea"/>
                <a:cs typeface="Times New Roman" panose="02020603050405020304" pitchFamily="18" charset="0"/>
              </a:rPr>
              <a:t>.</a:t>
            </a:r>
          </a:p>
          <a:p>
            <a:pPr marL="0" indent="0">
              <a:buFont typeface="Arial" panose="020B0604020202020204" pitchFamily="34" charset="0"/>
              <a:buNone/>
            </a:pPr>
            <a:r>
              <a:rPr lang="en-US" sz="2400" kern="100" dirty="0">
                <a:solidFill>
                  <a:srgbClr val="000000"/>
                </a:solidFill>
                <a:latin typeface="Aptos" panose="020B0004020202020204" pitchFamily="34" charset="0"/>
                <a:ea typeface="+mj-ea"/>
                <a:cs typeface="Times New Roman" panose="02020603050405020304" pitchFamily="18" charset="0"/>
              </a:rPr>
              <a:t>In many applications our sample sizes are in the blue area (large uncertainty)</a:t>
            </a:r>
          </a:p>
          <a:p>
            <a:endParaRPr lang="en-US" sz="2400" dirty="0">
              <a:cs typeface="Calibri" panose="020F0502020204030204"/>
            </a:endParaRPr>
          </a:p>
        </p:txBody>
      </p:sp>
      <p:sp>
        <p:nvSpPr>
          <p:cNvPr id="10" name="Rectangle 9">
            <a:extLst>
              <a:ext uri="{FF2B5EF4-FFF2-40B4-BE49-F238E27FC236}">
                <a16:creationId xmlns:a16="http://schemas.microsoft.com/office/drawing/2014/main" id="{5733DD24-10CD-93C7-E9A0-3F0FE7F5936F}"/>
              </a:ext>
            </a:extLst>
          </p:cNvPr>
          <p:cNvSpPr/>
          <p:nvPr/>
        </p:nvSpPr>
        <p:spPr>
          <a:xfrm>
            <a:off x="1195754" y="4441371"/>
            <a:ext cx="783771" cy="1245996"/>
          </a:xfrm>
          <a:prstGeom prst="rect">
            <a:avLst/>
          </a:prstGeom>
          <a:solidFill>
            <a:srgbClr val="C1E5F5">
              <a:alpha val="50196"/>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25761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2406</TotalTime>
  <Words>2183</Words>
  <Application>Microsoft Office PowerPoint</Application>
  <PresentationFormat>Widescreen</PresentationFormat>
  <Paragraphs>250</Paragraphs>
  <Slides>21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Aptos</vt:lpstr>
      <vt:lpstr>Aptos Display</vt:lpstr>
      <vt:lpstr>Arial</vt:lpstr>
      <vt:lpstr>Calibri</vt:lpstr>
      <vt:lpstr>Cambria Math</vt:lpstr>
      <vt:lpstr>Wingdings</vt:lpstr>
      <vt:lpstr>Office Theme</vt:lpstr>
      <vt:lpstr>Applications for Small Area Estimation Methods in Forest Inventories and Modeling Center for Intensive Planted-forest Silviculture</vt:lpstr>
      <vt:lpstr>Outline</vt:lpstr>
      <vt:lpstr>Part 1. Introduction</vt:lpstr>
      <vt:lpstr>Part 1. Introduction</vt:lpstr>
      <vt:lpstr>Part 1. Estimators based on sampling design</vt:lpstr>
      <vt:lpstr>Part 1. Estimators based on sampling design</vt:lpstr>
      <vt:lpstr>Part 1. Estimators based on sampling design</vt:lpstr>
      <vt:lpstr>Part 1. Estimators based on sampling design</vt:lpstr>
      <vt:lpstr>Part 1. Estimators based on sampling design</vt:lpstr>
      <vt:lpstr>Part 1. Estimators based on sampling design</vt:lpstr>
      <vt:lpstr>Part 1. Estimators based on sampling design</vt:lpstr>
      <vt:lpstr>Part 1. Estimators based on sampling design</vt:lpstr>
      <vt:lpstr>Part 1. Estimators based on sampling design</vt:lpstr>
      <vt:lpstr>Part 1. Estimators based on sampling design</vt:lpstr>
      <vt:lpstr>Part 1. Estimators based on sampling design</vt:lpstr>
      <vt:lpstr>Part 1. Estimators based on a model</vt:lpstr>
      <vt:lpstr>Part 1. Estimation based on a model</vt:lpstr>
      <vt:lpstr>Part 1. Estimation based on a model</vt:lpstr>
      <vt:lpstr>Part 1. Estimation based on a model</vt:lpstr>
      <vt:lpstr>Part 1. Estimation based on a model</vt:lpstr>
      <vt:lpstr>Part 1. Estimators based on sampling design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FRANCISCO MAURO GUTIERREZ</dc:creator>
  <cp:lastModifiedBy>FRANCISCO MAURO GUTIERREZ</cp:lastModifiedBy>
  <cp:revision>2</cp:revision>
  <dcterms:created xsi:type="dcterms:W3CDTF">2025-02-05T05:05:00Z</dcterms:created>
  <dcterms:modified xsi:type="dcterms:W3CDTF">2025-02-08T06:29:36Z</dcterms:modified>
</cp:coreProperties>
</file>

<file path=docProps/thumbnail.jpeg>
</file>